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98" r:id="rId4"/>
    <p:sldId id="308" r:id="rId5"/>
    <p:sldId id="307" r:id="rId6"/>
    <p:sldId id="303" r:id="rId7"/>
    <p:sldId id="304" r:id="rId8"/>
    <p:sldId id="305" r:id="rId9"/>
    <p:sldId id="291" r:id="rId10"/>
    <p:sldId id="299" r:id="rId11"/>
    <p:sldId id="300" r:id="rId12"/>
    <p:sldId id="306" r:id="rId13"/>
    <p:sldId id="301" r:id="rId14"/>
    <p:sldId id="288" r:id="rId15"/>
    <p:sldId id="302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03" userDrawn="1">
          <p15:clr>
            <a:srgbClr val="A4A3A4"/>
          </p15:clr>
        </p15:guide>
        <p15:guide id="2" pos="4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6FE"/>
    <a:srgbClr val="2B7885"/>
    <a:srgbClr val="F1FC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8514" autoAdjust="0"/>
  </p:normalViewPr>
  <p:slideViewPr>
    <p:cSldViewPr snapToGrid="0">
      <p:cViewPr>
        <p:scale>
          <a:sx n="80" d="100"/>
          <a:sy n="80" d="100"/>
        </p:scale>
        <p:origin x="-2514" y="-852"/>
      </p:cViewPr>
      <p:guideLst>
        <p:guide orient="horz" pos="1003"/>
        <p:guide pos="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600" b="0">
                <a:solidFill>
                  <a:schemeClr val="tx2">
                    <a:lumMod val="50000"/>
                  </a:schemeClr>
                </a:solidFill>
              </a:defRPr>
            </a:pPr>
            <a:r>
              <a:rPr lang="ru-RU" sz="1600" b="0">
                <a:solidFill>
                  <a:schemeClr val="tx2">
                    <a:lumMod val="50000"/>
                  </a:schemeClr>
                </a:solidFill>
              </a:rPr>
              <a:t>2019 год</a:t>
            </a:r>
          </a:p>
        </c:rich>
      </c:tx>
      <c:layout>
        <c:manualLayout>
          <c:xMode val="edge"/>
          <c:yMode val="edge"/>
          <c:x val="0.40297895796917588"/>
          <c:y val="1.6103774242837324E-2"/>
        </c:manualLayout>
      </c:layout>
      <c:overlay val="0"/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3"/>
      </c:doughnutChart>
    </c:plotArea>
    <c:plotVisOnly val="1"/>
    <c:dispBlanksAs val="zero"/>
    <c:showDLblsOverMax val="0"/>
  </c:chart>
  <c:txPr>
    <a:bodyPr/>
    <a:lstStyle/>
    <a:p>
      <a:pPr>
        <a:defRPr sz="1800" b="1">
          <a:latin typeface="Franklin Gothic Medium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baseline="0" dirty="0">
                <a:solidFill>
                  <a:srgbClr val="002060"/>
                </a:solidFill>
              </a:rPr>
              <a:t>2019 год</a:t>
            </a:r>
          </a:p>
        </c:rich>
      </c:tx>
      <c:layout>
        <c:manualLayout>
          <c:xMode val="edge"/>
          <c:yMode val="edge"/>
          <c:x val="0.40297895796917571"/>
          <c:y val="1.610377424283730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F7-4D2D-893B-5ED8A7AA05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F7-4D2D-893B-5ED8A7AA054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1F7-4D2D-893B-5ED8A7AA05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1F7-4D2D-893B-5ED8A7AA054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1F7-4D2D-893B-5ED8A7AA054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1F7-4D2D-893B-5ED8A7AA05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1F7-4D2D-893B-5ED8A7AA054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1F7-4D2D-893B-5ED8A7AA0547}"/>
              </c:ext>
            </c:extLst>
          </c:dPt>
          <c:cat>
            <c:strRef>
              <c:f>Лист1!$A$2:$A$11</c:f>
              <c:strCache>
                <c:ptCount val="8"/>
                <c:pt idx="0">
                  <c:v>Публичные обязательства и стипендии</c:v>
                </c:pt>
                <c:pt idx="1">
                  <c:v>Создание условий для развития гражданских инициатив </c:v>
                </c:pt>
                <c:pt idx="2">
                  <c:v>Организация и содействие проведению мероприятий по реализации государственной политики развития внешних связей и экспоиндустрии </c:v>
                </c:pt>
                <c:pt idx="3">
                  <c:v>Обеспечение открытости органов власти </c:v>
                </c:pt>
                <c:pt idx="4">
                  <c:v>Поддержка социально значимых проектов средств массовой информации </c:v>
                </c:pt>
                <c:pt idx="5">
                  <c:v>Выполнение функций, возложенных на Департамент общественных и внешних связей Ханты-Мансийского автономного округа – Югры</c:v>
                </c:pt>
                <c:pt idx="6">
                  <c:v>Организация телерадиовещания</c:v>
                </c:pt>
                <c:pt idx="7">
                  <c:v>Государственная поддержка организаций инфраструктуры, обеспечивающих благоприятные условия для осуществления деятельности СОНКО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14.2</c:v>
                </c:pt>
                <c:pt idx="1">
                  <c:v>66.7</c:v>
                </c:pt>
                <c:pt idx="2">
                  <c:v>11.1</c:v>
                </c:pt>
                <c:pt idx="3">
                  <c:v>21.8</c:v>
                </c:pt>
                <c:pt idx="4">
                  <c:v>10</c:v>
                </c:pt>
                <c:pt idx="5">
                  <c:v>63.5</c:v>
                </c:pt>
                <c:pt idx="6">
                  <c:v>500</c:v>
                </c:pt>
                <c:pt idx="7">
                  <c:v>5</c:v>
                </c:pt>
                <c:pt idx="8">
                  <c:v>7.2</c:v>
                </c:pt>
                <c:pt idx="9">
                  <c:v>64.400000000000006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1F7-4D2D-893B-5ED8A7AA0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2E293-8A7E-4A1F-A8EB-8D025A56A6DB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0616A-6DF1-4AE2-B7B6-2273E8C78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35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616A-6DF1-4AE2-B7B6-2273E8C7893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0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616A-6DF1-4AE2-B7B6-2273E8C7893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0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616A-6DF1-4AE2-B7B6-2273E8C7893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06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616A-6DF1-4AE2-B7B6-2273E8C7893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06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616A-6DF1-4AE2-B7B6-2273E8C7893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46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9909" y="1570937"/>
            <a:ext cx="401559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846" y="4240392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Рисунок 7" descr="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6200000">
            <a:off x="3545349" y="1259350"/>
            <a:ext cx="2053301" cy="9144000"/>
          </a:xfrm>
          <a:prstGeom prst="rect">
            <a:avLst/>
          </a:prstGeom>
        </p:spPr>
      </p:pic>
      <p:pic>
        <p:nvPicPr>
          <p:cNvPr id="9" name="Рисунок 8" descr="лого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95925" y="862640"/>
            <a:ext cx="2576102" cy="31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="" xmlns:a16="http://schemas.microsoft.com/office/drawing/2014/main" id="{0A27F27E-F580-443D-9596-5D833176E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9" y="1231900"/>
            <a:ext cx="7173422" cy="141222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Публичная декларация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государственной программы 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Ханты-Мансийского автономного округа - Югры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CAE22D93-86C6-4012-8C95-C05004B2E97F}"/>
              </a:ext>
            </a:extLst>
          </p:cNvPr>
          <p:cNvGrpSpPr/>
          <p:nvPr/>
        </p:nvGrpSpPr>
        <p:grpSpPr>
          <a:xfrm>
            <a:off x="947651" y="2754884"/>
            <a:ext cx="7257566" cy="89285"/>
            <a:chOff x="947651" y="2754884"/>
            <a:chExt cx="7257566" cy="89285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37A4C5B6-209B-448F-B247-975927B0C84B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="" xmlns:a16="http://schemas.microsoft.com/office/drawing/2014/main" id="{C1FFCA75-318C-48BA-A2C5-8D9CCF5F7332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Title 1">
            <a:extLst>
              <a:ext uri="{FF2B5EF4-FFF2-40B4-BE49-F238E27FC236}">
                <a16:creationId xmlns="" xmlns:a16="http://schemas.microsoft.com/office/drawing/2014/main" id="{7EC25E79-69F1-4C15-99AF-A1FE4E9DF738}"/>
              </a:ext>
            </a:extLst>
          </p:cNvPr>
          <p:cNvSpPr txBox="1">
            <a:spLocks/>
          </p:cNvSpPr>
          <p:nvPr/>
        </p:nvSpPr>
        <p:spPr>
          <a:xfrm>
            <a:off x="1774607" y="2865206"/>
            <a:ext cx="5702039" cy="1417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«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Культурное пространство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»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</a:br>
            <a:endParaRPr lang="en-US" sz="2400" b="1" dirty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DA1D7C8C-754F-4EDA-9484-96D828446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668" y="5372100"/>
            <a:ext cx="2386096" cy="106695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03804" y="1708909"/>
            <a:ext cx="100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dirty="0">
                <a:latin typeface="Franklin Gothic Medium" pitchFamily="34" charset="0"/>
              </a:rPr>
              <a:t>К</a:t>
            </a:r>
            <a:r>
              <a:rPr lang="ru-RU" dirty="0" smtClean="0">
                <a:latin typeface="Franklin Gothic Medium" pitchFamily="34" charset="0"/>
              </a:rPr>
              <a:t>уратор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3803" y="2811796"/>
            <a:ext cx="1562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dirty="0" smtClean="0">
                <a:latin typeface="Franklin Gothic Medium" pitchFamily="34" charset="0"/>
              </a:rPr>
              <a:t>Руководитель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3804" y="4014905"/>
            <a:ext cx="2277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Franklin Gothic Medium" pitchFamily="34" charset="0"/>
              </a:rPr>
              <a:t>Участник </a:t>
            </a:r>
            <a:r>
              <a:rPr lang="ru-RU" dirty="0">
                <a:latin typeface="Franklin Gothic Medium" pitchFamily="34" charset="0"/>
              </a:rPr>
              <a:t>от </a:t>
            </a:r>
            <a:r>
              <a:rPr lang="ru-RU" dirty="0" err="1" smtClean="0">
                <a:latin typeface="Franklin Gothic Medium" pitchFamily="34" charset="0"/>
              </a:rPr>
              <a:t>Депкультуры</a:t>
            </a:r>
            <a:r>
              <a:rPr lang="ru-RU" dirty="0" smtClean="0">
                <a:latin typeface="Franklin Gothic Medium" pitchFamily="34" charset="0"/>
              </a:rPr>
              <a:t> Югры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3804" y="5395736"/>
            <a:ext cx="25189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Franklin Gothic Medium" pitchFamily="34" charset="0"/>
              </a:rPr>
              <a:t>Общее количество участников проектной команды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183148" y="1708909"/>
            <a:ext cx="55078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latin typeface="Franklin Gothic Medium" pitchFamily="34" charset="0"/>
              </a:rPr>
              <a:t>Кольцов Всеволод Станиславович, </a:t>
            </a:r>
            <a:br>
              <a:rPr lang="ru-RU" dirty="0">
                <a:latin typeface="Franklin Gothic Medium" pitchFamily="34" charset="0"/>
              </a:rPr>
            </a:br>
            <a:r>
              <a:rPr lang="ru-RU" dirty="0">
                <a:latin typeface="Franklin Gothic Medium" pitchFamily="34" charset="0"/>
              </a:rPr>
              <a:t>заместитель Губернатора Ханты-Мансийского автономного округа – </a:t>
            </a:r>
            <a:r>
              <a:rPr lang="ru-RU" dirty="0" err="1">
                <a:latin typeface="Franklin Gothic Medium" pitchFamily="34" charset="0"/>
              </a:rPr>
              <a:t>Югры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83148" y="2765630"/>
            <a:ext cx="5515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err="1">
                <a:latin typeface="Franklin Gothic Medium" pitchFamily="34" charset="0"/>
              </a:rPr>
              <a:t>Дренин</a:t>
            </a:r>
            <a:r>
              <a:rPr lang="ru-RU" dirty="0">
                <a:latin typeface="Franklin Gothic Medium" pitchFamily="34" charset="0"/>
              </a:rPr>
              <a:t> Алексей Анатольевич, </a:t>
            </a:r>
            <a:r>
              <a:rPr lang="ru-RU" dirty="0" smtClean="0">
                <a:latin typeface="Franklin Gothic Medium" pitchFamily="34" charset="0"/>
              </a:rPr>
              <a:t>директор </a:t>
            </a:r>
            <a:r>
              <a:rPr lang="ru-RU" dirty="0">
                <a:latin typeface="Franklin Gothic Medium" pitchFamily="34" charset="0"/>
              </a:rPr>
              <a:t>Департамента образования и молодёжной политики Ханты-Мансийского автономного округа – Югры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183148" y="4002507"/>
            <a:ext cx="55152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latin typeface="Franklin Gothic Medium" pitchFamily="34" charset="0"/>
              </a:rPr>
              <a:t>Кибкало Ирина Александровна, </a:t>
            </a:r>
            <a:r>
              <a:rPr lang="ru-RU" dirty="0" smtClean="0">
                <a:latin typeface="Franklin Gothic Medium" pitchFamily="34" charset="0"/>
              </a:rPr>
              <a:t>первый </a:t>
            </a:r>
            <a:r>
              <a:rPr lang="ru-RU" dirty="0">
                <a:latin typeface="Franklin Gothic Medium" pitchFamily="34" charset="0"/>
              </a:rPr>
              <a:t>заместитель директора Департамента </a:t>
            </a:r>
            <a:r>
              <a:rPr lang="ru-RU" dirty="0" smtClean="0">
                <a:latin typeface="Franklin Gothic Medium" pitchFamily="34" charset="0"/>
              </a:rPr>
              <a:t>культуры </a:t>
            </a:r>
            <a:r>
              <a:rPr lang="ru-RU" dirty="0">
                <a:latin typeface="Franklin Gothic Medium" pitchFamily="34" charset="0"/>
              </a:rPr>
              <a:t>Ханты-Мансийского автономного округа – Югры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3147" y="5434972"/>
            <a:ext cx="5641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latin typeface="Franklin Gothic Medium" pitchFamily="34" charset="0"/>
              </a:rPr>
              <a:t>16 </a:t>
            </a:r>
            <a:r>
              <a:rPr lang="ru-RU" dirty="0">
                <a:latin typeface="Franklin Gothic Medium" pitchFamily="34" charset="0"/>
              </a:rPr>
              <a:t>участников</a:t>
            </a:r>
            <a:r>
              <a:rPr lang="ru-RU" sz="1600" dirty="0">
                <a:latin typeface="Franklin Gothic Medium" pitchFamily="34" charset="0"/>
              </a:rPr>
              <a:t>, </a:t>
            </a:r>
            <a:r>
              <a:rPr lang="ru-RU" dirty="0">
                <a:latin typeface="Franklin Gothic Medium" pitchFamily="34" charset="0"/>
              </a:rPr>
              <a:t>из</a:t>
            </a:r>
            <a:r>
              <a:rPr lang="ru-RU" sz="1600" dirty="0">
                <a:latin typeface="Franklin Gothic Medium" pitchFamily="34" charset="0"/>
              </a:rPr>
              <a:t> них 3 представителя общественности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39750" y="279320"/>
            <a:ext cx="7651750" cy="8962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Приоритетное направление «Образование»:</a:t>
            </a: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</a:b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проекты «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Система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 дополнительного образования детей», «Сертификат дополнительного образования»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="" xmlns:a16="http://schemas.microsoft.com/office/drawing/2014/main" id="{3FF5FCDD-D075-487A-84CD-5F7E099E2BD7}"/>
              </a:ext>
            </a:extLst>
          </p:cNvPr>
          <p:cNvGrpSpPr/>
          <p:nvPr/>
        </p:nvGrpSpPr>
        <p:grpSpPr>
          <a:xfrm>
            <a:off x="-12192" y="1253507"/>
            <a:ext cx="7859486" cy="89285"/>
            <a:chOff x="947651" y="2754884"/>
            <a:chExt cx="7257566" cy="89285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="" xmlns:a16="http://schemas.microsoft.com/office/drawing/2014/main" id="{4D8EEAF3-CECB-4A01-9B1B-F656288B19D7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1569BA18-5E00-472A-9352-B1F58A3BB159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5945EF98-32AA-4B1E-B1FB-563E1A873D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41" y="416719"/>
            <a:ext cx="903513" cy="935598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91003" y="6294040"/>
            <a:ext cx="51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1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98814" y="1572217"/>
            <a:ext cx="100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dirty="0" smtClean="0">
                <a:latin typeface="Franklin Gothic Medium" pitchFamily="34" charset="0"/>
              </a:rPr>
              <a:t>Куратор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8814" y="2781601"/>
            <a:ext cx="1562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dirty="0" smtClean="0">
                <a:latin typeface="Franklin Gothic Medium" pitchFamily="34" charset="0"/>
              </a:rPr>
              <a:t>Руководитель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2997" y="4017382"/>
            <a:ext cx="2277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Franklin Gothic Medium" pitchFamily="34" charset="0"/>
              </a:rPr>
              <a:t>Участник </a:t>
            </a:r>
            <a:r>
              <a:rPr lang="ru-RU" dirty="0" smtClean="0">
                <a:latin typeface="Franklin Gothic Medium" pitchFamily="34" charset="0"/>
              </a:rPr>
              <a:t>от</a:t>
            </a:r>
          </a:p>
          <a:p>
            <a:pPr lvl="0"/>
            <a:r>
              <a:rPr lang="ru-RU" dirty="0" err="1" smtClean="0">
                <a:latin typeface="Franklin Gothic Medium" pitchFamily="34" charset="0"/>
              </a:rPr>
              <a:t>Депкультуры</a:t>
            </a:r>
            <a:r>
              <a:rPr lang="ru-RU" dirty="0" smtClean="0">
                <a:latin typeface="Franklin Gothic Medium" pitchFamily="34" charset="0"/>
              </a:rPr>
              <a:t> Югры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2997" y="5434972"/>
            <a:ext cx="25189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Franklin Gothic Medium" pitchFamily="34" charset="0"/>
              </a:rPr>
              <a:t>Общее количество участников проектной команды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183147" y="1569384"/>
            <a:ext cx="54601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latin typeface="Franklin Gothic Medium" pitchFamily="34" charset="0"/>
              </a:rPr>
              <a:t>Южаков Юрий Александрович, </a:t>
            </a:r>
            <a:br>
              <a:rPr lang="ru-RU" dirty="0">
                <a:latin typeface="Franklin Gothic Medium" pitchFamily="34" charset="0"/>
              </a:rPr>
            </a:br>
            <a:r>
              <a:rPr lang="ru-RU" dirty="0">
                <a:latin typeface="Franklin Gothic Medium" pitchFamily="34" charset="0"/>
              </a:rPr>
              <a:t>заместитель Губернатора Ханты-Мансийского автономного округа – </a:t>
            </a:r>
            <a:r>
              <a:rPr lang="ru-RU" dirty="0" err="1">
                <a:latin typeface="Franklin Gothic Medium" pitchFamily="34" charset="0"/>
              </a:rPr>
              <a:t>Югры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14824" y="2781601"/>
            <a:ext cx="55285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latin typeface="Franklin Gothic Medium" pitchFamily="34" charset="0"/>
              </a:rPr>
              <a:t>Казначеева Надежда Михайловна, </a:t>
            </a:r>
            <a:r>
              <a:rPr lang="ru-RU" dirty="0" smtClean="0">
                <a:latin typeface="Franklin Gothic Medium" pitchFamily="34" charset="0"/>
              </a:rPr>
              <a:t> директор </a:t>
            </a:r>
            <a:r>
              <a:rPr lang="ru-RU" dirty="0">
                <a:latin typeface="Franklin Gothic Medium" pitchFamily="34" charset="0"/>
              </a:rPr>
              <a:t>Департамента культуры Ханты-Мансийского автономного округа – Югры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183147" y="4002507"/>
            <a:ext cx="5515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latin typeface="Franklin Gothic Medium" pitchFamily="34" charset="0"/>
              </a:rPr>
              <a:t>Кибкало Ирина Александровна, </a:t>
            </a:r>
            <a:r>
              <a:rPr lang="ru-RU" dirty="0" smtClean="0">
                <a:latin typeface="Franklin Gothic Medium" pitchFamily="34" charset="0"/>
              </a:rPr>
              <a:t>первый </a:t>
            </a:r>
            <a:r>
              <a:rPr lang="ru-RU" dirty="0">
                <a:latin typeface="Franklin Gothic Medium" pitchFamily="34" charset="0"/>
              </a:rPr>
              <a:t>заместитель директора Департамента культуры Ханты-Мансийского автономного округа – </a:t>
            </a:r>
            <a:r>
              <a:rPr lang="ru-RU" dirty="0" smtClean="0">
                <a:latin typeface="Franklin Gothic Medium" pitchFamily="34" charset="0"/>
              </a:rPr>
              <a:t>Югры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83147" y="5434972"/>
            <a:ext cx="5641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Franklin Gothic Medium" pitchFamily="34" charset="0"/>
              </a:rPr>
              <a:t>105</a:t>
            </a:r>
            <a:r>
              <a:rPr lang="ru-RU" sz="1600" dirty="0" smtClean="0">
                <a:latin typeface="Franklin Gothic Medium" pitchFamily="34" charset="0"/>
              </a:rPr>
              <a:t> </a:t>
            </a:r>
            <a:r>
              <a:rPr lang="ru-RU" sz="1600" dirty="0">
                <a:latin typeface="Franklin Gothic Medium" pitchFamily="34" charset="0"/>
              </a:rPr>
              <a:t>участников, из них </a:t>
            </a:r>
            <a:r>
              <a:rPr lang="ru-RU" sz="1600" dirty="0" smtClean="0">
                <a:latin typeface="Franklin Gothic Medium" pitchFamily="34" charset="0"/>
              </a:rPr>
              <a:t>5 </a:t>
            </a:r>
            <a:r>
              <a:rPr lang="ru-RU" sz="1600" dirty="0">
                <a:latin typeface="Franklin Gothic Medium" pitchFamily="34" charset="0"/>
              </a:rPr>
              <a:t>представителей общественности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23823" y="281101"/>
            <a:ext cx="8574577" cy="8962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Приоритетное направление  «Культура»: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проекты: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«Культурная среда», «Творческие люди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»,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«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Цифровая культура»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69E183DC-4319-41A2-95A5-61C6D284AF82}"/>
              </a:ext>
            </a:extLst>
          </p:cNvPr>
          <p:cNvGrpSpPr/>
          <p:nvPr/>
        </p:nvGrpSpPr>
        <p:grpSpPr>
          <a:xfrm>
            <a:off x="-12192" y="1177310"/>
            <a:ext cx="7859486" cy="89285"/>
            <a:chOff x="947651" y="2754884"/>
            <a:chExt cx="7257566" cy="89285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="" xmlns:a16="http://schemas.microsoft.com/office/drawing/2014/main" id="{59584699-100A-4AC7-97B5-5246E8DDB3FB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FD563583-5EEB-4565-95DF-721C02E39DC7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656CFC61-FC96-4FCD-A766-BEF7C0C041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41" y="350047"/>
            <a:ext cx="903513" cy="935598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43326" y="6304674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1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92997" y="1572217"/>
            <a:ext cx="100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dirty="0" smtClean="0">
                <a:latin typeface="Franklin Gothic Medium" pitchFamily="34" charset="0"/>
              </a:rPr>
              <a:t>Куратор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8814" y="2781601"/>
            <a:ext cx="1562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dirty="0" smtClean="0">
                <a:latin typeface="Franklin Gothic Medium" pitchFamily="34" charset="0"/>
              </a:rPr>
              <a:t>Руководитель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2996" y="4155881"/>
            <a:ext cx="2277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Franklin Gothic Medium" pitchFamily="34" charset="0"/>
              </a:rPr>
              <a:t>Участник от</a:t>
            </a:r>
            <a:endParaRPr lang="ru-RU" dirty="0" smtClean="0">
              <a:latin typeface="Franklin Gothic Medium" pitchFamily="34" charset="0"/>
            </a:endParaRPr>
          </a:p>
          <a:p>
            <a:pPr lvl="0"/>
            <a:r>
              <a:rPr lang="ru-RU" dirty="0" err="1" smtClean="0">
                <a:latin typeface="Franklin Gothic Medium" pitchFamily="34" charset="0"/>
              </a:rPr>
              <a:t>Депкультуры</a:t>
            </a:r>
            <a:r>
              <a:rPr lang="ru-RU" dirty="0" smtClean="0">
                <a:latin typeface="Franklin Gothic Medium" pitchFamily="34" charset="0"/>
              </a:rPr>
              <a:t> Югры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0830" y="5419754"/>
            <a:ext cx="251891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latin typeface="Franklin Gothic Medium" pitchFamily="34" charset="0"/>
              </a:rPr>
              <a:t>Общее </a:t>
            </a:r>
            <a:r>
              <a:rPr lang="ru-RU" dirty="0">
                <a:latin typeface="Franklin Gothic Medium" pitchFamily="34" charset="0"/>
              </a:rPr>
              <a:t>количество</a:t>
            </a:r>
            <a:r>
              <a:rPr lang="ru-RU" sz="1600" dirty="0">
                <a:latin typeface="Franklin Gothic Medium" pitchFamily="34" charset="0"/>
              </a:rPr>
              <a:t> участников проектной команды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028209" y="1569384"/>
            <a:ext cx="5615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latin typeface="Franklin Gothic Medium" panose="020B0603020102020204" pitchFamily="34" charset="0"/>
              </a:rPr>
              <a:t>Шипилов Алексей Викторович, первый заместитель Губернатора Ханты-Мансийского автономного округа – Югры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028209" y="2765630"/>
            <a:ext cx="5615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Franklin Gothic Medium" panose="020B0603020102020204" pitchFamily="34" charset="0"/>
              </a:rPr>
              <a:t>Арканова Инна Григорьевна, начальник отдела территориального маркетинга и </a:t>
            </a:r>
            <a:r>
              <a:rPr lang="ru-RU" dirty="0" err="1">
                <a:latin typeface="Franklin Gothic Medium" panose="020B0603020102020204" pitchFamily="34" charset="0"/>
              </a:rPr>
              <a:t>брендинга</a:t>
            </a:r>
            <a:r>
              <a:rPr lang="ru-RU" dirty="0">
                <a:latin typeface="Franklin Gothic Medium" panose="020B0603020102020204" pitchFamily="34" charset="0"/>
              </a:rPr>
              <a:t> Департамента общественных </a:t>
            </a:r>
            <a:r>
              <a:rPr lang="ru-RU" dirty="0" smtClean="0">
                <a:latin typeface="Franklin Gothic Medium" panose="020B0603020102020204" pitchFamily="34" charset="0"/>
              </a:rPr>
              <a:t>и внешних </a:t>
            </a:r>
            <a:r>
              <a:rPr lang="ru-RU" dirty="0">
                <a:latin typeface="Franklin Gothic Medium" panose="020B0603020102020204" pitchFamily="34" charset="0"/>
              </a:rPr>
              <a:t>связей Ханты-Мансийского автономного округа – Югры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028210" y="4155881"/>
            <a:ext cx="56701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latin typeface="Franklin Gothic Medium" pitchFamily="34" charset="0"/>
              </a:rPr>
              <a:t>Казначеева Надежда Михайловна, </a:t>
            </a:r>
            <a:r>
              <a:rPr lang="ru-RU" dirty="0" smtClean="0">
                <a:latin typeface="Franklin Gothic Medium" pitchFamily="34" charset="0"/>
              </a:rPr>
              <a:t>директор </a:t>
            </a:r>
            <a:r>
              <a:rPr lang="ru-RU" dirty="0">
                <a:latin typeface="Franklin Gothic Medium" pitchFamily="34" charset="0"/>
              </a:rPr>
              <a:t>Департамента культуры Ханты-Мансийского автономного округа – Югры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028209" y="5434972"/>
            <a:ext cx="5796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latin typeface="Franklin Gothic Medium" pitchFamily="34" charset="0"/>
              </a:rPr>
              <a:t>113 </a:t>
            </a:r>
            <a:r>
              <a:rPr lang="ru-RU" dirty="0">
                <a:latin typeface="Franklin Gothic Medium" pitchFamily="34" charset="0"/>
              </a:rPr>
              <a:t>участников, из них </a:t>
            </a:r>
            <a:r>
              <a:rPr lang="ru-RU" dirty="0" smtClean="0">
                <a:latin typeface="Franklin Gothic Medium" pitchFamily="34" charset="0"/>
              </a:rPr>
              <a:t>48 </a:t>
            </a:r>
            <a:r>
              <a:rPr lang="ru-RU" dirty="0">
                <a:latin typeface="Franklin Gothic Medium" pitchFamily="34" charset="0"/>
              </a:rPr>
              <a:t>представителей общественности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13276" y="93722"/>
            <a:ext cx="8381821" cy="9730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Проект: «</a:t>
            </a:r>
            <a:r>
              <a:rPr lang="ru-RU" sz="24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Создание</a:t>
            </a:r>
            <a:r>
              <a:rPr lang="ru-RU" sz="20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академической истории Ханты-Мансийского автономного округа – Югры» (Многовековая Югра)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69E183DC-4319-41A2-95A5-61C6D284AF82}"/>
              </a:ext>
            </a:extLst>
          </p:cNvPr>
          <p:cNvGrpSpPr/>
          <p:nvPr/>
        </p:nvGrpSpPr>
        <p:grpSpPr>
          <a:xfrm>
            <a:off x="-12192" y="1177310"/>
            <a:ext cx="7859486" cy="89285"/>
            <a:chOff x="947651" y="2754884"/>
            <a:chExt cx="7257566" cy="89285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="" xmlns:a16="http://schemas.microsoft.com/office/drawing/2014/main" id="{59584699-100A-4AC7-97B5-5246E8DDB3FB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FD563583-5EEB-4565-95DF-721C02E39DC7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656CFC61-FC96-4FCD-A766-BEF7C0C041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41" y="350047"/>
            <a:ext cx="903513" cy="935598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43326" y="6304674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44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422069" y="4328743"/>
            <a:ext cx="2558637" cy="13377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Открытый кинозал </a:t>
            </a:r>
            <a:endParaRPr lang="ru-RU" dirty="0" smtClean="0">
              <a:solidFill>
                <a:schemeClr val="bg1"/>
              </a:solidFill>
              <a:latin typeface="Franklin Gothic Medium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«</a:t>
            </a:r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Кино для меня»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2069" y="3045512"/>
            <a:ext cx="2558638" cy="9844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Умная библиотека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2069" y="1635016"/>
            <a:ext cx="2558637" cy="1104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Культурные агломерации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044784" y="1839536"/>
            <a:ext cx="55985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Franklin Gothic Medium" pitchFamily="34" charset="0"/>
              </a:rPr>
              <a:t>Автор: </a:t>
            </a:r>
            <a:r>
              <a:rPr lang="ru-RU" dirty="0" smtClean="0">
                <a:latin typeface="Franklin Gothic Medium" pitchFamily="34" charset="0"/>
              </a:rPr>
              <a:t>Черняк Яков Семенович, г</a:t>
            </a:r>
            <a:r>
              <a:rPr lang="ru-RU" dirty="0" smtClean="0">
                <a:latin typeface="Franklin Gothic Medium" pitchFamily="34" charset="0"/>
              </a:rPr>
              <a:t>. </a:t>
            </a:r>
            <a:r>
              <a:rPr lang="ru-RU" dirty="0" smtClean="0">
                <a:latin typeface="Franklin Gothic Medium" pitchFamily="34" charset="0"/>
              </a:rPr>
              <a:t>Сургут </a:t>
            </a:r>
            <a:endParaRPr lang="ru-RU" dirty="0">
              <a:latin typeface="Franklin Gothic Medium" pitchFamily="34" charset="0"/>
            </a:endParaRPr>
          </a:p>
          <a:p>
            <a:r>
              <a:rPr lang="ru-RU" dirty="0">
                <a:latin typeface="Franklin Gothic Medium" pitchFamily="34" charset="0"/>
              </a:rPr>
              <a:t>Мероприятие</a:t>
            </a:r>
            <a:r>
              <a:rPr lang="ru-RU" dirty="0" smtClean="0">
                <a:latin typeface="Franklin Gothic Medium" pitchFamily="34" charset="0"/>
              </a:rPr>
              <a:t>: Стратегические </a:t>
            </a:r>
            <a:r>
              <a:rPr lang="ru-RU" dirty="0">
                <a:latin typeface="Franklin Gothic Medium" pitchFamily="34" charset="0"/>
              </a:rPr>
              <a:t>сессии «Югра – 2024</a:t>
            </a:r>
            <a:r>
              <a:rPr lang="ru-RU" dirty="0" smtClean="0">
                <a:latin typeface="Franklin Gothic Medium" pitchFamily="34" charset="0"/>
              </a:rPr>
              <a:t>»</a:t>
            </a:r>
            <a:endParaRPr lang="ru-RU" dirty="0">
              <a:latin typeface="Franklin Gothic Medium" pitchFamily="34" charset="0"/>
            </a:endParaRPr>
          </a:p>
          <a:p>
            <a:pPr lvl="0" indent="216000">
              <a:buFont typeface="Wingdings" pitchFamily="2" charset="2"/>
              <a:buChar char="§"/>
            </a:pPr>
            <a:endParaRPr lang="ru-RU" dirty="0" smtClean="0">
              <a:latin typeface="Franklin Gothic Medium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99858" y="3214560"/>
            <a:ext cx="5598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Franklin Gothic Medium" pitchFamily="34" charset="0"/>
              </a:rPr>
              <a:t>Автор: </a:t>
            </a:r>
            <a:r>
              <a:rPr lang="ru-RU" dirty="0" err="1" smtClean="0">
                <a:latin typeface="Franklin Gothic Medium" pitchFamily="34" charset="0"/>
              </a:rPr>
              <a:t>Лицук</a:t>
            </a:r>
            <a:r>
              <a:rPr lang="ru-RU" dirty="0" smtClean="0">
                <a:latin typeface="Franklin Gothic Medium" pitchFamily="34" charset="0"/>
              </a:rPr>
              <a:t> </a:t>
            </a:r>
            <a:r>
              <a:rPr lang="ru-RU" dirty="0">
                <a:latin typeface="Franklin Gothic Medium" pitchFamily="34" charset="0"/>
              </a:rPr>
              <a:t>Андрей </a:t>
            </a:r>
            <a:r>
              <a:rPr lang="ru-RU" dirty="0" smtClean="0">
                <a:latin typeface="Franklin Gothic Medium" pitchFamily="34" charset="0"/>
              </a:rPr>
              <a:t>Артурович, г. Нижневартовск</a:t>
            </a:r>
            <a:endParaRPr lang="ru-RU" dirty="0">
              <a:latin typeface="Franklin Gothic Medium" pitchFamily="34" charset="0"/>
            </a:endParaRPr>
          </a:p>
          <a:p>
            <a:pPr lvl="0"/>
            <a:r>
              <a:rPr lang="ru-RU" dirty="0">
                <a:latin typeface="Franklin Gothic Medium" pitchFamily="34" charset="0"/>
              </a:rPr>
              <a:t>Мероприятие: </a:t>
            </a:r>
            <a:r>
              <a:rPr lang="ru-RU" dirty="0" smtClean="0">
                <a:latin typeface="Franklin Gothic Medium" pitchFamily="34" charset="0"/>
              </a:rPr>
              <a:t>Стратегические </a:t>
            </a:r>
            <a:r>
              <a:rPr lang="ru-RU" dirty="0">
                <a:latin typeface="Franklin Gothic Medium" pitchFamily="34" charset="0"/>
              </a:rPr>
              <a:t>сессии «Югра – 2024</a:t>
            </a:r>
            <a:r>
              <a:rPr lang="ru-RU" dirty="0" smtClean="0">
                <a:latin typeface="Franklin Gothic Medium" pitchFamily="34" charset="0"/>
              </a:rPr>
              <a:t>»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41638" y="4566338"/>
            <a:ext cx="614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Franklin Gothic Medium" pitchFamily="34" charset="0"/>
              </a:rPr>
              <a:t>Автор: </a:t>
            </a:r>
            <a:r>
              <a:rPr lang="ru-RU" dirty="0" smtClean="0">
                <a:latin typeface="Franklin Gothic Medium" pitchFamily="34" charset="0"/>
              </a:rPr>
              <a:t>Пуртов Дмитрий Геннадьевич,   </a:t>
            </a:r>
            <a:r>
              <a:rPr lang="ru-RU" dirty="0" smtClean="0">
                <a:latin typeface="Franklin Gothic Medium" pitchFamily="34" charset="0"/>
              </a:rPr>
              <a:t>г</a:t>
            </a:r>
            <a:r>
              <a:rPr lang="ru-RU" dirty="0">
                <a:latin typeface="Franklin Gothic Medium" pitchFamily="34" charset="0"/>
              </a:rPr>
              <a:t>. </a:t>
            </a:r>
            <a:r>
              <a:rPr lang="ru-RU" dirty="0" smtClean="0">
                <a:latin typeface="Franklin Gothic Medium" pitchFamily="34" charset="0"/>
              </a:rPr>
              <a:t>Ханты-Мансийск </a:t>
            </a:r>
            <a:endParaRPr lang="ru-RU" dirty="0">
              <a:latin typeface="Franklin Gothic Medium" pitchFamily="34" charset="0"/>
            </a:endParaRPr>
          </a:p>
          <a:p>
            <a:pPr lvl="0"/>
            <a:r>
              <a:rPr lang="ru-RU" dirty="0">
                <a:latin typeface="Franklin Gothic Medium" pitchFamily="34" charset="0"/>
              </a:rPr>
              <a:t>Мероприятие: </a:t>
            </a:r>
            <a:r>
              <a:rPr lang="ru-RU" dirty="0" smtClean="0">
                <a:latin typeface="Franklin Gothic Medium" pitchFamily="34" charset="0"/>
              </a:rPr>
              <a:t>Стратегические </a:t>
            </a:r>
            <a:r>
              <a:rPr lang="ru-RU" dirty="0">
                <a:latin typeface="Franklin Gothic Medium" pitchFamily="34" charset="0"/>
              </a:rPr>
              <a:t>сессии «Югра – 2024</a:t>
            </a:r>
            <a:r>
              <a:rPr lang="ru-RU" dirty="0" smtClean="0">
                <a:latin typeface="Franklin Gothic Medium" pitchFamily="34" charset="0"/>
              </a:rPr>
              <a:t>»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39750" y="389976"/>
            <a:ext cx="7749227" cy="8962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Предложения представителей общественных организаций и активных граждан, 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включенные в государственную программу</a:t>
            </a:r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39571B3-3FBA-438F-AC7B-9E1211B172E6}"/>
              </a:ext>
            </a:extLst>
          </p:cNvPr>
          <p:cNvGrpSpPr/>
          <p:nvPr/>
        </p:nvGrpSpPr>
        <p:grpSpPr>
          <a:xfrm>
            <a:off x="-12192" y="1242619"/>
            <a:ext cx="7859486" cy="89285"/>
            <a:chOff x="947651" y="2754884"/>
            <a:chExt cx="7257566" cy="89285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="" xmlns:a16="http://schemas.microsoft.com/office/drawing/2014/main" id="{6FBFECCB-F5F9-4F64-BC02-FE4F41DE2980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="" xmlns:a16="http://schemas.microsoft.com/office/drawing/2014/main" id="{D7EC49FC-0C34-486F-9ABA-0D826A6E5AE5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C876E07B-913F-4EDC-A7BB-F31D060340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16" y="405831"/>
            <a:ext cx="903513" cy="935598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43327" y="6295070"/>
            <a:ext cx="733020" cy="374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11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846716" y="2773722"/>
            <a:ext cx="3329797" cy="1944927"/>
          </a:xfrm>
          <a:prstGeom prst="roundRect">
            <a:avLst>
              <a:gd name="adj" fmla="val 1297"/>
            </a:avLst>
          </a:prstGeom>
          <a:solidFill>
            <a:schemeClr val="lt1">
              <a:alpha val="71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9167" y="27941"/>
            <a:ext cx="8204895" cy="8962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Карта результатов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6011" y="2978731"/>
            <a:ext cx="37397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Общий объём финансирования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на период до 2030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года за счет бюджета автономного округа,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тыс. рублей: </a:t>
            </a:r>
          </a:p>
          <a:p>
            <a:pPr algn="ctr"/>
            <a:r>
              <a:rPr lang="ru-RU" sz="3400" dirty="0" smtClean="0">
                <a:solidFill>
                  <a:srgbClr val="00B050"/>
                </a:solidFill>
                <a:latin typeface="Franklin Gothic Medium" pitchFamily="34" charset="0"/>
              </a:rPr>
              <a:t>28 668 666,1</a:t>
            </a:r>
            <a:endParaRPr lang="ru-RU" sz="3400" dirty="0">
              <a:solidFill>
                <a:srgbClr val="00B050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из них: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2019 год – </a:t>
            </a:r>
            <a:r>
              <a:rPr lang="ru-RU" sz="1400" b="1" dirty="0" smtClean="0">
                <a:solidFill>
                  <a:srgbClr val="00B050"/>
                </a:solidFill>
                <a:latin typeface="Franklin Gothic Medium" pitchFamily="34" charset="0"/>
              </a:rPr>
              <a:t>2 531 833,7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97569" y="1595944"/>
            <a:ext cx="2338964" cy="1205511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0467" y="1625391"/>
            <a:ext cx="2339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Увеличение числа граждан, принимающих участие в культурной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деятельности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5344" y="1595887"/>
            <a:ext cx="3286664" cy="1020957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7683" y="3112224"/>
            <a:ext cx="2338964" cy="1332605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58535" y="1601452"/>
            <a:ext cx="2478992" cy="1243417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366294" y="3105509"/>
            <a:ext cx="2478650" cy="1339320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374921" y="4673120"/>
            <a:ext cx="2451500" cy="1470505"/>
          </a:xfrm>
          <a:prstGeom prst="roundRect">
            <a:avLst>
              <a:gd name="adj" fmla="val 1640"/>
            </a:avLst>
          </a:prstGeom>
          <a:solidFill>
            <a:schemeClr val="lt1">
              <a:alpha val="71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46717" y="4916624"/>
            <a:ext cx="3347050" cy="1491618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0285" y="4679960"/>
            <a:ext cx="2338964" cy="1463665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416882" y="3112224"/>
            <a:ext cx="2495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Увеличение численности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пользователей архивной информацией на 10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тыс. человек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12718" y="4901771"/>
            <a:ext cx="3384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Доля негосударственных, в том числе некоммерческих, организаций, предоставляющих услуги в сфере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культуры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97569" y="4757437"/>
            <a:ext cx="2321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Увеличение  числа обращений к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цифровым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ресурсам архивов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416882" y="4703887"/>
            <a:ext cx="24095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Доля граждан, получивших услуги в негосударственных, в том числе некоммерческих,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организациях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416882" y="1601452"/>
            <a:ext cx="2353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Количество объектов культурного наследия, обеспеченных документацией, необходимой для их государственной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охраны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789071" y="1673725"/>
            <a:ext cx="34623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Количество объектов культурного наследия, на которых проведены мероприятия по контролю за их состоянием и систематическим наблюдением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5454" y="3117033"/>
            <a:ext cx="239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Увеличение числа обращений к цифровым ресурсам культуры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43204" y="2315043"/>
            <a:ext cx="683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Franklin Gothic Medium" pitchFamily="34" charset="0"/>
              </a:rPr>
              <a:t>2,65%</a:t>
            </a:r>
            <a:endParaRPr lang="ru-RU" sz="1400" dirty="0">
              <a:latin typeface="Franklin Gothic Medium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73369" y="2271722"/>
            <a:ext cx="1223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Franklin Gothic Medium" pitchFamily="34" charset="0"/>
              </a:rPr>
              <a:t>12,38%</a:t>
            </a:r>
            <a:endParaRPr lang="ru-RU" sz="24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4804" y="3977096"/>
            <a:ext cx="428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Franklin Gothic Medium" pitchFamily="34" charset="0"/>
              </a:rPr>
              <a:t>6%</a:t>
            </a:r>
            <a:endParaRPr lang="ru-RU" sz="1400" dirty="0">
              <a:latin typeface="Franklin Gothic Medium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69049" y="3892803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Franklin Gothic Medium" pitchFamily="34" charset="0"/>
              </a:rPr>
              <a:t>25%</a:t>
            </a:r>
            <a:endParaRPr lang="ru-RU" sz="24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60050" y="5392451"/>
            <a:ext cx="428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Franklin Gothic Medium" pitchFamily="34" charset="0"/>
              </a:rPr>
              <a:t>7%</a:t>
            </a:r>
            <a:endParaRPr lang="ru-RU" sz="1400" dirty="0">
              <a:latin typeface="Franklin Gothic Medium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669049" y="5315508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Franklin Gothic Medium" pitchFamily="34" charset="0"/>
              </a:rPr>
              <a:t>25%</a:t>
            </a:r>
            <a:endParaRPr lang="ru-RU" sz="24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596388" y="5909937"/>
            <a:ext cx="535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Franklin Gothic Medium" pitchFamily="34" charset="0"/>
              </a:rPr>
              <a:t>13%</a:t>
            </a:r>
            <a:endParaRPr lang="ru-RU" sz="1400" dirty="0">
              <a:latin typeface="Franklin Gothic Medium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66168" y="5766423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Franklin Gothic Medium" pitchFamily="34" charset="0"/>
              </a:rPr>
              <a:t>25%</a:t>
            </a:r>
            <a:endParaRPr lang="ru-RU" sz="24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879945" y="5644805"/>
            <a:ext cx="5815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Franklin Gothic Medium" pitchFamily="34" charset="0"/>
              </a:rPr>
              <a:t>1,5%</a:t>
            </a:r>
            <a:endParaRPr lang="ru-RU" sz="1400" dirty="0">
              <a:latin typeface="Franklin Gothic Medium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912923" y="5509339"/>
            <a:ext cx="857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Franklin Gothic Medium" pitchFamily="34" charset="0"/>
              </a:rPr>
              <a:t>4,5%</a:t>
            </a:r>
            <a:endParaRPr lang="ru-RU" sz="24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879945" y="3942128"/>
            <a:ext cx="497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Franklin Gothic Medium" pitchFamily="34" charset="0"/>
              </a:rPr>
              <a:t>370</a:t>
            </a:r>
            <a:endParaRPr lang="ru-RU" sz="1400" dirty="0">
              <a:latin typeface="Franklin Gothic Medium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912923" y="3865185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Franklin Gothic Medium" pitchFamily="34" charset="0"/>
              </a:rPr>
              <a:t>490</a:t>
            </a:r>
            <a:endParaRPr lang="ru-RU" sz="24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727231" y="2366140"/>
            <a:ext cx="6078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Franklin Gothic Medium" pitchFamily="34" charset="0"/>
              </a:rPr>
              <a:t>2004</a:t>
            </a:r>
            <a:endParaRPr lang="ru-RU" sz="1400" dirty="0">
              <a:latin typeface="Franklin Gothic Medium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912923" y="2324058"/>
            <a:ext cx="898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Franklin Gothic Medium" pitchFamily="34" charset="0"/>
              </a:rPr>
              <a:t>3341</a:t>
            </a:r>
            <a:endParaRPr lang="ru-RU" sz="24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04" y="2326757"/>
            <a:ext cx="446965" cy="446965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90" y="5575212"/>
            <a:ext cx="446965" cy="446965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946" y="3886255"/>
            <a:ext cx="446965" cy="446965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946" y="2369520"/>
            <a:ext cx="446965" cy="446965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690" y="5790140"/>
            <a:ext cx="446965" cy="446965"/>
          </a:xfrm>
          <a:prstGeom prst="rect">
            <a:avLst/>
          </a:prstGeom>
        </p:spPr>
      </p:pic>
      <p:grpSp>
        <p:nvGrpSpPr>
          <p:cNvPr id="104" name="Группа 103"/>
          <p:cNvGrpSpPr/>
          <p:nvPr/>
        </p:nvGrpSpPr>
        <p:grpSpPr>
          <a:xfrm>
            <a:off x="3619486" y="2113163"/>
            <a:ext cx="1912964" cy="477411"/>
            <a:chOff x="3804344" y="2069528"/>
            <a:chExt cx="1912964" cy="477411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3804344" y="2162217"/>
              <a:ext cx="50206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Franklin Gothic Medium" pitchFamily="34" charset="0"/>
                </a:rPr>
                <a:t>999</a:t>
              </a:r>
              <a:endParaRPr lang="ru-RU" sz="1400" dirty="0">
                <a:latin typeface="Franklin Gothic Medium" pitchFamily="34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813343" y="2085274"/>
              <a:ext cx="9039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B050"/>
                  </a:solidFill>
                  <a:latin typeface="Franklin Gothic Medium" pitchFamily="34" charset="0"/>
                </a:rPr>
                <a:t>3213</a:t>
              </a:r>
              <a:endParaRPr lang="ru-RU" sz="2400" dirty="0">
                <a:solidFill>
                  <a:srgbClr val="00B050"/>
                </a:solidFill>
                <a:latin typeface="Franklin Gothic Medium" pitchFamily="34" charset="0"/>
              </a:endParaRPr>
            </a:p>
          </p:txBody>
        </p:sp>
        <p:pic>
          <p:nvPicPr>
            <p:cNvPr id="74" name="Рисунок 7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3378" y="2069528"/>
              <a:ext cx="446965" cy="446965"/>
            </a:xfrm>
            <a:prstGeom prst="rect">
              <a:avLst/>
            </a:prstGeom>
          </p:spPr>
        </p:pic>
      </p:grpSp>
      <p:pic>
        <p:nvPicPr>
          <p:cNvPr id="76" name="Рисунок 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91" y="5293207"/>
            <a:ext cx="446965" cy="446965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55" y="3907503"/>
            <a:ext cx="446965" cy="446965"/>
          </a:xfrm>
          <a:prstGeom prst="rect">
            <a:avLst/>
          </a:prstGeom>
        </p:spPr>
      </p:pic>
      <p:grpSp>
        <p:nvGrpSpPr>
          <p:cNvPr id="55" name="Группа 54">
            <a:extLst>
              <a:ext uri="{FF2B5EF4-FFF2-40B4-BE49-F238E27FC236}">
                <a16:creationId xmlns="" xmlns:a16="http://schemas.microsoft.com/office/drawing/2014/main" id="{2EA95D50-85BF-4E5B-A1B6-16FB428D6EBE}"/>
              </a:ext>
            </a:extLst>
          </p:cNvPr>
          <p:cNvGrpSpPr/>
          <p:nvPr/>
        </p:nvGrpSpPr>
        <p:grpSpPr>
          <a:xfrm>
            <a:off x="-12192" y="1024906"/>
            <a:ext cx="7859486" cy="89285"/>
            <a:chOff x="947651" y="2754884"/>
            <a:chExt cx="7257566" cy="89285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="" xmlns:a16="http://schemas.microsoft.com/office/drawing/2014/main" id="{1CF208F2-9143-4141-AC47-A0AB4967D7DF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>
              <a:extLst>
                <a:ext uri="{FF2B5EF4-FFF2-40B4-BE49-F238E27FC236}">
                  <a16:creationId xmlns="" xmlns:a16="http://schemas.microsoft.com/office/drawing/2014/main" id="{FC32EAD5-2317-47E3-9632-A20E23416470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23F48ABF-8026-4673-AC14-205B9D6133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41" y="197643"/>
            <a:ext cx="903513" cy="935598"/>
          </a:xfrm>
          <a:prstGeom prst="rect">
            <a:avLst/>
          </a:prstGeom>
        </p:spPr>
      </p:pic>
      <p:sp>
        <p:nvSpPr>
          <p:cNvPr id="52" name="Скругленный прямоугольник 51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41007" y="6309320"/>
            <a:ext cx="963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65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513408" y="31138"/>
            <a:ext cx="8204895" cy="8962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Финансирование госпрограммы,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млн. рублей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18743531"/>
              </p:ext>
            </p:extLst>
          </p:nvPr>
        </p:nvGraphicFramePr>
        <p:xfrm>
          <a:off x="3933644" y="1205000"/>
          <a:ext cx="5218027" cy="4669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47361"/>
              </p:ext>
            </p:extLst>
          </p:nvPr>
        </p:nvGraphicFramePr>
        <p:xfrm>
          <a:off x="1816365" y="1312369"/>
          <a:ext cx="2407543" cy="6230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7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83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Публичные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 обязательства (стипендиальное обеспечение)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Летний отдых детей и гранты на поддержку деятелей культуры </a:t>
                      </a:r>
                      <a:b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</a:b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85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Субсидия СОНКО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Государственные задания 17 подведомственных учреждений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Поддержка муниципальных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 образований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функций, возложенных на Департамент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культуры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Ханты-Мансийского автономного округа – Югры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Строительство объектов культуры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Капитальный ремонт объектов культуры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anose="02020603050405020304" pitchFamily="18" charset="0"/>
                        </a:rPr>
                        <a:t>Мероприятия в сфере архивного дела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+mn-ea"/>
                          <a:cs typeface="Times New Roman" panose="02020603050405020304" pitchFamily="18" charset="0"/>
                        </a:rPr>
                        <a:t>Мероприятия в сфере историко-культурного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+mn-ea"/>
                          <a:cs typeface="Times New Roman" panose="02020603050405020304" pitchFamily="18" charset="0"/>
                        </a:rPr>
                        <a:t> наследия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18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88190" y="1483847"/>
            <a:ext cx="327804" cy="334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88190" y="2064929"/>
            <a:ext cx="336430" cy="334002"/>
          </a:xfrm>
          <a:prstGeom prst="rect">
            <a:avLst/>
          </a:prstGeom>
          <a:solidFill>
            <a:srgbClr val="E2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388190" y="2646011"/>
            <a:ext cx="362308" cy="33400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88191" y="3088986"/>
            <a:ext cx="310550" cy="334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396818" y="3578590"/>
            <a:ext cx="319176" cy="33400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379565" y="4053558"/>
            <a:ext cx="319176" cy="3340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388191" y="4737177"/>
            <a:ext cx="319176" cy="3340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96818" y="5224035"/>
            <a:ext cx="336429" cy="33400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23497" y="3514759"/>
            <a:ext cx="1239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2 531,8</a:t>
            </a:r>
            <a:endParaRPr lang="ru-RU" sz="2400" b="1" dirty="0">
              <a:solidFill>
                <a:srgbClr val="00B050"/>
              </a:solidFill>
              <a:latin typeface="Franklin Gothic Medium" pitchFamily="34" charset="0"/>
              <a:cs typeface="Calibri" panose="020F0502020204030204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03180" y="1466182"/>
            <a:ext cx="1235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14,2</a:t>
            </a:r>
            <a:endParaRPr lang="ru-RU" dirty="0">
              <a:latin typeface="Franklin Gothic Medium" pitchFamily="34" charset="0"/>
              <a:cs typeface="Calibri" panose="020F0502020204030204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03180" y="2612082"/>
            <a:ext cx="144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21,8</a:t>
            </a:r>
            <a:endParaRPr lang="ru-RU" dirty="0">
              <a:latin typeface="Franklin Gothic Medium" pitchFamily="34" charset="0"/>
              <a:cs typeface="Calibri" panose="020F0502020204030204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03180" y="2039534"/>
            <a:ext cx="144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10,7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15994" y="3057992"/>
            <a:ext cx="144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2 016,1</a:t>
            </a:r>
            <a:endParaRPr lang="ru-RU" dirty="0">
              <a:latin typeface="Franklin Gothic Medium" pitchFamily="34" charset="0"/>
              <a:cs typeface="Calibri" panose="020F0502020204030204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03180" y="4053558"/>
            <a:ext cx="144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66,7</a:t>
            </a:r>
            <a:endParaRPr lang="ru-RU" dirty="0">
              <a:latin typeface="Franklin Gothic Medium" pitchFamily="34" charset="0"/>
              <a:cs typeface="Calibri" panose="020F0502020204030204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03180" y="4737177"/>
            <a:ext cx="144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196,6</a:t>
            </a:r>
            <a:endParaRPr lang="ru-RU" dirty="0">
              <a:latin typeface="Franklin Gothic Medium" pitchFamily="34" charset="0"/>
              <a:cs typeface="Calibri" panose="020F0502020204030204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15993" y="3560925"/>
            <a:ext cx="144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63,5</a:t>
            </a:r>
            <a:endParaRPr lang="ru-RU" dirty="0">
              <a:latin typeface="Franklin Gothic Medium" pitchFamily="34" charset="0"/>
              <a:cs typeface="Calibri" panose="020F050202020403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33247" y="5224035"/>
            <a:ext cx="144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5,0</a:t>
            </a:r>
            <a:endParaRPr lang="ru-RU" dirty="0">
              <a:latin typeface="Franklin Gothic Medium" pitchFamily="34" charset="0"/>
              <a:cs typeface="Calibri" panose="020F0502020204030204" pitchFamily="34" charset="0"/>
            </a:endParaRPr>
          </a:p>
        </p:txBody>
      </p:sp>
      <p:grpSp>
        <p:nvGrpSpPr>
          <p:cNvPr id="29" name="Группа 28">
            <a:extLst>
              <a:ext uri="{FF2B5EF4-FFF2-40B4-BE49-F238E27FC236}">
                <a16:creationId xmlns="" xmlns:a16="http://schemas.microsoft.com/office/drawing/2014/main" id="{C7C6CE0A-E69F-4027-BF8B-B33274183080}"/>
              </a:ext>
            </a:extLst>
          </p:cNvPr>
          <p:cNvGrpSpPr/>
          <p:nvPr/>
        </p:nvGrpSpPr>
        <p:grpSpPr>
          <a:xfrm>
            <a:off x="-12192" y="1024906"/>
            <a:ext cx="7859486" cy="89285"/>
            <a:chOff x="947651" y="2754884"/>
            <a:chExt cx="7257566" cy="89285"/>
          </a:xfrm>
        </p:grpSpPr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5BCF956B-8B98-4760-9B8B-8D944EFE084A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="" xmlns:a16="http://schemas.microsoft.com/office/drawing/2014/main" id="{16E1AAD6-6A42-4921-8BE0-C3245A6BD813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D4AFA578-3E5B-4ADD-BE63-A95E94B1D6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41" y="197643"/>
            <a:ext cx="903513" cy="935598"/>
          </a:xfrm>
          <a:prstGeom prst="rect">
            <a:avLst/>
          </a:prstGeom>
        </p:spPr>
      </p:pic>
      <p:graphicFrame>
        <p:nvGraphicFramePr>
          <p:cNvPr id="40" name="Диаграмма 39">
            <a:extLst>
              <a:ext uri="{FF2B5EF4-FFF2-40B4-BE49-F238E27FC236}">
                <a16:creationId xmlns="" xmlns:a16="http://schemas.microsoft.com/office/drawing/2014/main" id="{422B0A89-D7F0-4A1C-8806-D4ABFB9F81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3556016"/>
              </p:ext>
            </p:extLst>
          </p:nvPr>
        </p:nvGraphicFramePr>
        <p:xfrm>
          <a:off x="3754934" y="1205000"/>
          <a:ext cx="4976375" cy="4719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88190" y="5717055"/>
            <a:ext cx="319176" cy="334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50498" y="5681725"/>
            <a:ext cx="144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72,8</a:t>
            </a:r>
            <a:endParaRPr lang="ru-RU" dirty="0">
              <a:latin typeface="Franklin Gothic Medium" pitchFamily="34" charset="0"/>
              <a:cs typeface="Calibri" panose="020F0502020204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8190" y="6189311"/>
            <a:ext cx="362308" cy="33400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50498" y="6171646"/>
            <a:ext cx="144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Medium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64,4</a:t>
            </a:r>
            <a:endParaRPr lang="ru-RU" dirty="0">
              <a:latin typeface="Franklin Gothic Medium" pitchFamily="34" charset="0"/>
              <a:cs typeface="Calibri" panose="020F050202020403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24973" y="6309320"/>
            <a:ext cx="804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5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5564" y="69593"/>
            <a:ext cx="8646853" cy="89620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Franklin Gothic Medium" pitchFamily="34" charset="0"/>
              </a:rPr>
              <a:t>Ответственные за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Franklin Gothic Medium" pitchFamily="34" charset="0"/>
              </a:rPr>
              <a:t>реализацию государственной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Franklin Gothic Medium" pitchFamily="34" charset="0"/>
              </a:rPr>
              <a:t>программы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7147" y="1209243"/>
            <a:ext cx="1512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Южаков Ю.А.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5770" y="1186901"/>
            <a:ext cx="56826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З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аместитель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Губернатора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Ханты-Мансийского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автономного округа – Югры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7115" y="2037718"/>
            <a:ext cx="2067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Казначеева Н.М.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15771" y="1980339"/>
            <a:ext cx="56826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иректор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Департамента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культуры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Ханты-Мансийского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автономного округа – Югры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6839" y="5742545"/>
            <a:ext cx="18085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Муниципальные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образования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29436" y="5720335"/>
            <a:ext cx="5655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Главы, заместители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Глав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, руководители, ответственные за направление в муниципальном образовании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AD612274-ED00-4DD9-AC41-35C7C6C672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963" y="124514"/>
            <a:ext cx="903513" cy="935598"/>
          </a:xfrm>
          <a:prstGeom prst="rect">
            <a:avLst/>
          </a:prstGeom>
        </p:spPr>
      </p:pic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ECF62C37-E2BB-4DBB-8005-DED4B6C3F29B}"/>
              </a:ext>
            </a:extLst>
          </p:cNvPr>
          <p:cNvGrpSpPr/>
          <p:nvPr/>
        </p:nvGrpSpPr>
        <p:grpSpPr>
          <a:xfrm>
            <a:off x="0" y="959530"/>
            <a:ext cx="7859486" cy="89285"/>
            <a:chOff x="947651" y="2754884"/>
            <a:chExt cx="7257566" cy="89285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="" xmlns:a16="http://schemas.microsoft.com/office/drawing/2014/main" id="{046A3631-639E-466D-8A77-3657DE9080D8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="" xmlns:a16="http://schemas.microsoft.com/office/drawing/2014/main" id="{E49B628D-02C5-4A3B-B622-8A9166518EC3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508659" y="3384617"/>
            <a:ext cx="1624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Кривуляк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 А.К.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4350" y="4138709"/>
            <a:ext cx="1880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Дружинина Ю.В.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4350" y="4755334"/>
            <a:ext cx="1854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Кондрашев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 А.Н.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43103" y="3372674"/>
            <a:ext cx="56552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иректор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Департамента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строительства –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главный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архитектор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Ханты-Мансийского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автономного округа –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Югры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25848" y="4129399"/>
            <a:ext cx="56725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Р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уководитель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Службы по делам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архивов Ханты-Мансийского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автономного округа – Югры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050278" y="4745557"/>
            <a:ext cx="5792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Р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уководитель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Службы государственной охраны объектов культурного наследия Ханты-Мансийского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автономного округа – Югры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3728" y="2766425"/>
            <a:ext cx="2052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Белоножкина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 О.И.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050278" y="2766424"/>
            <a:ext cx="5792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З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аместитель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Губернатора, руководитель Аппарата Губернатора Ханты-Мансийского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автономного округа – Югры</a:t>
            </a:r>
          </a:p>
        </p:txBody>
      </p:sp>
    </p:spTree>
    <p:extLst>
      <p:ext uri="{BB962C8B-B14F-4D97-AF65-F5344CB8AC3E}">
        <p14:creationId xmlns:p14="http://schemas.microsoft.com/office/powerpoint/2010/main" val="102974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97147" y="-14262"/>
            <a:ext cx="8646853" cy="8962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Franklin Gothic Medium" pitchFamily="34" charset="0"/>
              </a:rPr>
              <a:t>Цель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Franklin Gothic Medium" pitchFamily="34" charset="0"/>
              </a:rPr>
              <a:t>государственной программы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258014" y="2257190"/>
            <a:ext cx="5624731" cy="3057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buClr>
                <a:srgbClr val="FF0000"/>
              </a:buClr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Укрепление единого культурного пространства автономного округа, создание комфортных условий и равных возможностей доступа населения к культурным ценностям,  цифровым ресурсам, самореализации и раскрытия таланта каждого жителя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Югры</a:t>
            </a:r>
            <a:endParaRPr lang="ru-RU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460678" y="3460889"/>
            <a:ext cx="687959" cy="650366"/>
            <a:chOff x="2147276" y="1700808"/>
            <a:chExt cx="336492" cy="299892"/>
          </a:xfrm>
          <a:solidFill>
            <a:srgbClr val="00B050"/>
          </a:solidFill>
        </p:grpSpPr>
        <p:sp>
          <p:nvSpPr>
            <p:cNvPr id="10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1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Овал 1"/>
          <p:cNvSpPr/>
          <p:nvPr/>
        </p:nvSpPr>
        <p:spPr>
          <a:xfrm>
            <a:off x="274939" y="3385235"/>
            <a:ext cx="851349" cy="801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5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Franklin Gothic Heavy" panose="020B0903020102020204" pitchFamily="34" charset="0"/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6502" y="3493682"/>
            <a:ext cx="1204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Franklin Gothic Heavy" panose="020B0903020102020204" pitchFamily="34" charset="0"/>
              </a:rPr>
              <a:t>ЦЕЛЬ</a:t>
            </a:r>
          </a:p>
        </p:txBody>
      </p:sp>
      <p:grpSp>
        <p:nvGrpSpPr>
          <p:cNvPr id="42" name="Группа 41">
            <a:extLst>
              <a:ext uri="{FF2B5EF4-FFF2-40B4-BE49-F238E27FC236}">
                <a16:creationId xmlns="" xmlns:a16="http://schemas.microsoft.com/office/drawing/2014/main" id="{D1C832A0-B704-4DAC-A887-33C365C9CC61}"/>
              </a:ext>
            </a:extLst>
          </p:cNvPr>
          <p:cNvGrpSpPr/>
          <p:nvPr/>
        </p:nvGrpSpPr>
        <p:grpSpPr>
          <a:xfrm>
            <a:off x="0" y="959530"/>
            <a:ext cx="7859486" cy="89285"/>
            <a:chOff x="947651" y="2754884"/>
            <a:chExt cx="7257566" cy="89285"/>
          </a:xfrm>
        </p:grpSpPr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07582EAA-751A-47BF-9A96-FE8787FF747A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="" xmlns:a16="http://schemas.microsoft.com/office/drawing/2014/main" id="{1DDBB906-6737-434B-986D-5731AE3FD97B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5" name="Рисунок 44">
            <a:extLst>
              <a:ext uri="{FF2B5EF4-FFF2-40B4-BE49-F238E27FC236}">
                <a16:creationId xmlns="" xmlns:a16="http://schemas.microsoft.com/office/drawing/2014/main" id="{528A159D-596E-4A6E-9E8E-672D8C2BD6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232" y="127855"/>
            <a:ext cx="903513" cy="935598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3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97147" y="-14262"/>
            <a:ext cx="8646853" cy="8962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Franklin Gothic Medium" pitchFamily="34" charset="0"/>
              </a:rPr>
              <a:t>Задачи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Franklin Gothic Medium" pitchFamily="34" charset="0"/>
              </a:rPr>
              <a:t>государственной программы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929741" y="1663684"/>
            <a:ext cx="4953003" cy="4352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b="1" dirty="0">
                <a:solidFill>
                  <a:srgbClr val="44546A">
                    <a:lumMod val="50000"/>
                  </a:srgbClr>
                </a:solidFill>
                <a:latin typeface="Franklin Gothic Book" pitchFamily="34" charset="0"/>
              </a:rPr>
              <a:t>Повышение качества услуг в </a:t>
            </a:r>
            <a:r>
              <a:rPr lang="ru-RU" sz="2000" b="1" dirty="0" smtClean="0">
                <a:solidFill>
                  <a:srgbClr val="44546A">
                    <a:lumMod val="50000"/>
                  </a:srgbClr>
                </a:solidFill>
                <a:latin typeface="Franklin Gothic Book" pitchFamily="34" charset="0"/>
              </a:rPr>
              <a:t>сфере культуры </a:t>
            </a:r>
            <a:r>
              <a:rPr lang="ru-RU" sz="2000" b="1" dirty="0">
                <a:solidFill>
                  <a:srgbClr val="44546A">
                    <a:lumMod val="50000"/>
                  </a:srgbClr>
                </a:solidFill>
                <a:latin typeface="Franklin Gothic Book" pitchFamily="34" charset="0"/>
              </a:rPr>
              <a:t>путем модернизации имущественного комплекса учреждений и организаций </a:t>
            </a:r>
            <a:r>
              <a:rPr lang="ru-RU" sz="2000" b="1" dirty="0" smtClean="0">
                <a:solidFill>
                  <a:srgbClr val="44546A">
                    <a:lumMod val="50000"/>
                  </a:srgbClr>
                </a:solidFill>
                <a:latin typeface="Franklin Gothic Book" pitchFamily="34" charset="0"/>
              </a:rPr>
              <a:t>культуры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b="1" dirty="0">
                <a:solidFill>
                  <a:srgbClr val="44546A">
                    <a:lumMod val="50000"/>
                  </a:srgbClr>
                </a:solidFill>
                <a:latin typeface="Franklin Gothic Book" pitchFamily="34" charset="0"/>
              </a:rPr>
              <a:t> </a:t>
            </a:r>
            <a:endParaRPr lang="ru-RU" sz="2000" b="1" dirty="0" smtClean="0">
              <a:solidFill>
                <a:srgbClr val="44546A">
                  <a:lumMod val="50000"/>
                </a:srgbClr>
              </a:solidFill>
              <a:latin typeface="Franklin Gothic Book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rgbClr val="44546A">
                    <a:lumMod val="50000"/>
                  </a:srgbClr>
                </a:solidFill>
                <a:latin typeface="Franklin Gothic Book" pitchFamily="34" charset="0"/>
              </a:rPr>
              <a:t>Создание </a:t>
            </a:r>
            <a:r>
              <a:rPr lang="ru-RU" sz="2000" b="1" dirty="0">
                <a:solidFill>
                  <a:srgbClr val="44546A">
                    <a:lumMod val="50000"/>
                  </a:srgbClr>
                </a:solidFill>
                <a:latin typeface="Franklin Gothic Book" pitchFamily="34" charset="0"/>
              </a:rPr>
              <a:t>равной доступности населения к знаниям, информации и культурным ценностям, реализации каждым человеком его творческого потенциала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2000" b="1" dirty="0" smtClean="0">
              <a:solidFill>
                <a:srgbClr val="44546A">
                  <a:lumMod val="50000"/>
                </a:srgbClr>
              </a:solidFill>
              <a:latin typeface="Franklin Gothic Book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rgbClr val="44546A">
                    <a:lumMod val="50000"/>
                  </a:srgbClr>
                </a:solidFill>
                <a:latin typeface="Franklin Gothic Book" pitchFamily="34" charset="0"/>
              </a:rPr>
              <a:t>Совершенствование </a:t>
            </a:r>
            <a:r>
              <a:rPr lang="ru-RU" sz="2000" b="1" dirty="0">
                <a:solidFill>
                  <a:srgbClr val="44546A">
                    <a:lumMod val="50000"/>
                  </a:srgbClr>
                </a:solidFill>
                <a:latin typeface="Franklin Gothic Book" pitchFamily="34" charset="0"/>
              </a:rPr>
              <a:t>системы управления в сфере культуры, архивного дела и историко-культурного наследия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b="1" dirty="0" smtClean="0">
              <a:solidFill>
                <a:srgbClr val="44546A">
                  <a:lumMod val="50000"/>
                </a:srgbClr>
              </a:solidFill>
              <a:latin typeface="Franklin Gothic Book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b="1" dirty="0">
              <a:solidFill>
                <a:srgbClr val="44546A">
                  <a:lumMod val="50000"/>
                </a:srgbClr>
              </a:solidFill>
              <a:latin typeface="Franklin Gothic Book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b="1" dirty="0" smtClean="0">
              <a:solidFill>
                <a:srgbClr val="44546A">
                  <a:lumMod val="50000"/>
                </a:srgbClr>
              </a:solidFill>
              <a:latin typeface="Franklin Gothic Book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69478" y="3502901"/>
            <a:ext cx="687959" cy="650366"/>
            <a:chOff x="2147276" y="1700808"/>
            <a:chExt cx="336492" cy="299892"/>
          </a:xfrm>
          <a:solidFill>
            <a:srgbClr val="00B050"/>
          </a:solidFill>
        </p:grpSpPr>
        <p:sp>
          <p:nvSpPr>
            <p:cNvPr id="10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1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Овал 1"/>
          <p:cNvSpPr/>
          <p:nvPr/>
        </p:nvSpPr>
        <p:spPr>
          <a:xfrm>
            <a:off x="2851143" y="3330864"/>
            <a:ext cx="851349" cy="801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5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Franklin Gothic Heavy" panose="020B0903020102020204" pitchFamily="34" charset="0"/>
              </a:rPr>
              <a:t>2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966" y="3547760"/>
            <a:ext cx="1571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Franklin Gothic Heavy" panose="020B0903020102020204" pitchFamily="34" charset="0"/>
              </a:rPr>
              <a:t>задачи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Franklin Gothic Heavy" panose="020B0903020102020204" pitchFamily="34" charset="0"/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="" xmlns:a16="http://schemas.microsoft.com/office/drawing/2014/main" id="{D1C832A0-B704-4DAC-A887-33C365C9CC61}"/>
              </a:ext>
            </a:extLst>
          </p:cNvPr>
          <p:cNvGrpSpPr/>
          <p:nvPr/>
        </p:nvGrpSpPr>
        <p:grpSpPr>
          <a:xfrm>
            <a:off x="0" y="959530"/>
            <a:ext cx="7859486" cy="89285"/>
            <a:chOff x="947651" y="2754884"/>
            <a:chExt cx="7257566" cy="89285"/>
          </a:xfrm>
        </p:grpSpPr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07582EAA-751A-47BF-9A96-FE8787FF747A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="" xmlns:a16="http://schemas.microsoft.com/office/drawing/2014/main" id="{1DDBB906-6737-434B-986D-5731AE3FD97B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5" name="Рисунок 44">
            <a:extLst>
              <a:ext uri="{FF2B5EF4-FFF2-40B4-BE49-F238E27FC236}">
                <a16:creationId xmlns="" xmlns:a16="http://schemas.microsoft.com/office/drawing/2014/main" id="{528A159D-596E-4A6E-9E8E-672D8C2BD6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232" y="127855"/>
            <a:ext cx="903513" cy="935598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889243" y="1869205"/>
            <a:ext cx="851349" cy="801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5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Franklin Gothic Heavy" panose="020B0903020102020204" pitchFamily="34" charset="0"/>
              </a:rPr>
              <a:t>1</a:t>
            </a:r>
          </a:p>
        </p:txBody>
      </p:sp>
      <p:sp>
        <p:nvSpPr>
          <p:cNvPr id="15" name="Овал 14"/>
          <p:cNvSpPr/>
          <p:nvPr/>
        </p:nvSpPr>
        <p:spPr>
          <a:xfrm>
            <a:off x="2857398" y="4918760"/>
            <a:ext cx="851349" cy="801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5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Franklin Gothic Heavy" panose="020B0903020102020204" pitchFamily="34" charset="0"/>
              </a:rPr>
              <a:t>3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0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12172" y="2168940"/>
            <a:ext cx="192538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Развитие библиотечного дела</a:t>
            </a:r>
          </a:p>
          <a:p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Развитие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музейного дела</a:t>
            </a:r>
          </a:p>
          <a:p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Проект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«Культурная среда»</a:t>
            </a: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Проект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«Цифровая культура»</a:t>
            </a:r>
          </a:p>
          <a:p>
            <a:endParaRPr lang="ru-RU" sz="14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37558" y="2147977"/>
            <a:ext cx="488075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anose="020B0603020102020204" pitchFamily="34" charset="0"/>
              </a:rPr>
              <a:t>14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anose="020B0603020102020204" pitchFamily="34" charset="0"/>
              </a:rPr>
              <a:t>библиотек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anose="020B0603020102020204" pitchFamily="34" charset="0"/>
              </a:rPr>
              <a:t>модернизировано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anose="020B0603020102020204" pitchFamily="34" charset="0"/>
            </a:endParaRP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anose="020B0603020102020204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anose="020B0603020102020204" pitchFamily="34" charset="0"/>
              </a:rPr>
              <a:t>7 модульных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anose="020B0603020102020204" pitchFamily="34" charset="0"/>
              </a:rPr>
              <a:t>библиотек создано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anose="020B0603020102020204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Внедрен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проект по цифровизации библиотек «Умная библиотека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»</a:t>
            </a: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22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музейных выставочных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проекта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 применением технологии (гидами) дополненной реальности</a:t>
            </a: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3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объекта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культуры введено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в эксплуатацию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Приобретено оборудование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для 53 детских школ искусств 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3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учреждений среднего профессионального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образования в культуре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6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виртуальных концертных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зала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2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открытый кинозала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«Кино для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меня»</a:t>
            </a: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endParaRPr lang="ru-RU" sz="14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55823" y="2172516"/>
            <a:ext cx="17306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Директор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Департамента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культуры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Ханты-Мансийского автономного округа – Югры 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Казначеева Н.М.</a:t>
            </a: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Главы муниципальных образований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4388" y="1494660"/>
            <a:ext cx="2280293" cy="60157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131387" y="1494658"/>
            <a:ext cx="3010619" cy="6015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88327" y="1494658"/>
            <a:ext cx="2366436" cy="60157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67628" y="1624964"/>
            <a:ext cx="137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Направление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543861" y="1624964"/>
            <a:ext cx="1420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Мероприятия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919346" y="1501854"/>
            <a:ext cx="1575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Ответственные </a:t>
            </a:r>
            <a:endParaRPr lang="en-US" sz="16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исполнители</a:t>
            </a:r>
          </a:p>
        </p:txBody>
      </p:sp>
      <p:sp>
        <p:nvSpPr>
          <p:cNvPr id="48" name="Овал 47"/>
          <p:cNvSpPr/>
          <p:nvPr/>
        </p:nvSpPr>
        <p:spPr>
          <a:xfrm>
            <a:off x="370945" y="1466491"/>
            <a:ext cx="681486" cy="681486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06" y="1577452"/>
            <a:ext cx="459564" cy="459564"/>
          </a:xfrm>
          <a:prstGeom prst="rect">
            <a:avLst/>
          </a:prstGeom>
        </p:spPr>
      </p:pic>
      <p:sp>
        <p:nvSpPr>
          <p:cNvPr id="50" name="Овал 49"/>
          <p:cNvSpPr/>
          <p:nvPr/>
        </p:nvSpPr>
        <p:spPr>
          <a:xfrm>
            <a:off x="6236907" y="1457865"/>
            <a:ext cx="681486" cy="681486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238" y="1573196"/>
            <a:ext cx="450824" cy="450824"/>
          </a:xfrm>
          <a:prstGeom prst="rect">
            <a:avLst/>
          </a:prstGeom>
        </p:spPr>
      </p:pic>
      <p:sp>
        <p:nvSpPr>
          <p:cNvPr id="52" name="Овал 51"/>
          <p:cNvSpPr/>
          <p:nvPr/>
        </p:nvSpPr>
        <p:spPr>
          <a:xfrm>
            <a:off x="2898484" y="1457865"/>
            <a:ext cx="681486" cy="68148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37" y="1612118"/>
            <a:ext cx="372980" cy="372980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249675" y="288862"/>
            <a:ext cx="8245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ea typeface="Times New Roman" panose="02020603050405020304" pitchFamily="18" charset="0"/>
              </a:rPr>
              <a:t>Задача 1: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Повышение качества услуг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в сфере культуры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путем модернизации имущественного комплекса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учреждений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и организаций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культуры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1E7A8EA8-48FA-43F3-8FE3-6FA1BB797EF9}"/>
              </a:ext>
            </a:extLst>
          </p:cNvPr>
          <p:cNvGrpSpPr/>
          <p:nvPr/>
        </p:nvGrpSpPr>
        <p:grpSpPr>
          <a:xfrm>
            <a:off x="-12192" y="1242626"/>
            <a:ext cx="7859486" cy="89285"/>
            <a:chOff x="947651" y="2754884"/>
            <a:chExt cx="7257566" cy="89285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="" xmlns:a16="http://schemas.microsoft.com/office/drawing/2014/main" id="{F5DDBDC1-897C-409D-9489-D84754F16302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="" xmlns:a16="http://schemas.microsoft.com/office/drawing/2014/main" id="{E5438E87-10CD-40F7-8670-18A129432887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0" name="Рисунок 59">
            <a:extLst>
              <a:ext uri="{FF2B5EF4-FFF2-40B4-BE49-F238E27FC236}">
                <a16:creationId xmlns="" xmlns:a16="http://schemas.microsoft.com/office/drawing/2014/main" id="{018EA010-1D77-4A6F-89EA-98E75BCFFC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241" y="405838"/>
            <a:ext cx="903513" cy="935598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9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30252" y="2166588"/>
            <a:ext cx="292248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Поддержка одаренных детей и молодежи, развитие художественного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образования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Развитие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профессионального искусства </a:t>
            </a: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Сохранение нематериального и материального наследия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продвижение региональных культурных проектов </a:t>
            </a: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Стимулирование культурного разнообразия в автономном округе</a:t>
            </a: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Проект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«Творческие люди»</a:t>
            </a:r>
          </a:p>
          <a:p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52737" y="2151657"/>
            <a:ext cx="362119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Проведены 15 профессиональных конкурсов для творческой молодежи, </a:t>
            </a: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21 фольклорный фестиваль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6 театральных фестиваля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8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стартапов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некоммерческих  организаций и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6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любительских творческих коллектива получили государственную поддержку  </a:t>
            </a:r>
          </a:p>
          <a:p>
            <a:pPr algn="just"/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5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культурных агломераций</a:t>
            </a: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4 центра непрерывного образования и повышения квалификации творческих и управленческих кадров в сфере культуры</a:t>
            </a:r>
          </a:p>
          <a:p>
            <a:endParaRPr lang="ru-RU" sz="14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Выплачено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420 премий талантливой молодежи</a:t>
            </a:r>
          </a:p>
          <a:p>
            <a:endParaRPr lang="ru-RU" sz="14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03062" y="2197366"/>
            <a:ext cx="203935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Директор Департамента культуры Ханты-Мансийского автономного округа – Югры 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Казначеева Н.М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.</a:t>
            </a:r>
          </a:p>
          <a:p>
            <a:pPr algn="just"/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Главы муниципальных образований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endParaRPr lang="ru-RU" sz="14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4388" y="1494660"/>
            <a:ext cx="2280293" cy="60157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131387" y="1494658"/>
            <a:ext cx="3010619" cy="6015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88327" y="1494658"/>
            <a:ext cx="2366436" cy="60157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67628" y="1624964"/>
            <a:ext cx="137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Направление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543861" y="1624964"/>
            <a:ext cx="1420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Мероприятия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919346" y="1501854"/>
            <a:ext cx="1575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Ответственные </a:t>
            </a:r>
            <a:endParaRPr lang="en-US" sz="16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исполнители</a:t>
            </a:r>
          </a:p>
        </p:txBody>
      </p:sp>
      <p:sp>
        <p:nvSpPr>
          <p:cNvPr id="48" name="Овал 47"/>
          <p:cNvSpPr/>
          <p:nvPr/>
        </p:nvSpPr>
        <p:spPr>
          <a:xfrm>
            <a:off x="370945" y="1466491"/>
            <a:ext cx="681486" cy="681486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06" y="1577452"/>
            <a:ext cx="459564" cy="459564"/>
          </a:xfrm>
          <a:prstGeom prst="rect">
            <a:avLst/>
          </a:prstGeom>
        </p:spPr>
      </p:pic>
      <p:sp>
        <p:nvSpPr>
          <p:cNvPr id="50" name="Овал 49"/>
          <p:cNvSpPr/>
          <p:nvPr/>
        </p:nvSpPr>
        <p:spPr>
          <a:xfrm>
            <a:off x="6236907" y="1457865"/>
            <a:ext cx="681486" cy="681486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238" y="1573196"/>
            <a:ext cx="450824" cy="450824"/>
          </a:xfrm>
          <a:prstGeom prst="rect">
            <a:avLst/>
          </a:prstGeom>
        </p:spPr>
      </p:pic>
      <p:sp>
        <p:nvSpPr>
          <p:cNvPr id="52" name="Овал 51"/>
          <p:cNvSpPr/>
          <p:nvPr/>
        </p:nvSpPr>
        <p:spPr>
          <a:xfrm>
            <a:off x="2898484" y="1457865"/>
            <a:ext cx="681486" cy="68148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37" y="1612118"/>
            <a:ext cx="372980" cy="372980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249675" y="248502"/>
            <a:ext cx="8245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ea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ea typeface="Times New Roman" panose="02020603050405020304" pitchFamily="18" charset="0"/>
              </a:rPr>
              <a:t>2: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Создание равной доступности населения к знаниям, информации и культурным ценностям, реализации каждым человеком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 его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творческого потенциала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1E7A8EA8-48FA-43F3-8FE3-6FA1BB797EF9}"/>
              </a:ext>
            </a:extLst>
          </p:cNvPr>
          <p:cNvGrpSpPr/>
          <p:nvPr/>
        </p:nvGrpSpPr>
        <p:grpSpPr>
          <a:xfrm>
            <a:off x="-12192" y="1242626"/>
            <a:ext cx="7859486" cy="89285"/>
            <a:chOff x="947651" y="2754884"/>
            <a:chExt cx="7257566" cy="89285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="" xmlns:a16="http://schemas.microsoft.com/office/drawing/2014/main" id="{F5DDBDC1-897C-409D-9489-D84754F16302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="" xmlns:a16="http://schemas.microsoft.com/office/drawing/2014/main" id="{E5438E87-10CD-40F7-8670-18A129432887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0" name="Рисунок 59">
            <a:extLst>
              <a:ext uri="{FF2B5EF4-FFF2-40B4-BE49-F238E27FC236}">
                <a16:creationId xmlns="" xmlns:a16="http://schemas.microsoft.com/office/drawing/2014/main" id="{018EA010-1D77-4A6F-89EA-98E75BCFFC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241" y="405838"/>
            <a:ext cx="903513" cy="935598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7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92925" y="2559813"/>
            <a:ext cx="17190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Развитие архивного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дела</a:t>
            </a:r>
          </a:p>
          <a:p>
            <a:endParaRPr lang="ru-RU" sz="14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endParaRPr lang="ru-RU" sz="14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30753" y="2436702"/>
            <a:ext cx="195568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Р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уководитель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Службы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по делам архивов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Ханты-Мансийского автономного округа – Югры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Дружинина Ю.В. </a:t>
            </a:r>
          </a:p>
          <a:p>
            <a:endParaRPr lang="ru-RU" sz="14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4388" y="1494660"/>
            <a:ext cx="2280293" cy="60157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131387" y="1494658"/>
            <a:ext cx="3010619" cy="6015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88327" y="1494658"/>
            <a:ext cx="2366436" cy="60157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67628" y="1624964"/>
            <a:ext cx="137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Направление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543861" y="1624964"/>
            <a:ext cx="1420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Мероприятия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919346" y="1501854"/>
            <a:ext cx="1575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Ответственные </a:t>
            </a:r>
            <a:endParaRPr lang="en-US" sz="16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исполнители</a:t>
            </a:r>
          </a:p>
        </p:txBody>
      </p:sp>
      <p:sp>
        <p:nvSpPr>
          <p:cNvPr id="48" name="Овал 47"/>
          <p:cNvSpPr/>
          <p:nvPr/>
        </p:nvSpPr>
        <p:spPr>
          <a:xfrm>
            <a:off x="370945" y="1466491"/>
            <a:ext cx="681486" cy="681486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06" y="1577452"/>
            <a:ext cx="459564" cy="459564"/>
          </a:xfrm>
          <a:prstGeom prst="rect">
            <a:avLst/>
          </a:prstGeom>
        </p:spPr>
      </p:pic>
      <p:sp>
        <p:nvSpPr>
          <p:cNvPr id="50" name="Овал 49"/>
          <p:cNvSpPr/>
          <p:nvPr/>
        </p:nvSpPr>
        <p:spPr>
          <a:xfrm>
            <a:off x="6236907" y="1457865"/>
            <a:ext cx="681486" cy="681486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238" y="1573196"/>
            <a:ext cx="450824" cy="450824"/>
          </a:xfrm>
          <a:prstGeom prst="rect">
            <a:avLst/>
          </a:prstGeom>
        </p:spPr>
      </p:pic>
      <p:sp>
        <p:nvSpPr>
          <p:cNvPr id="52" name="Овал 51"/>
          <p:cNvSpPr/>
          <p:nvPr/>
        </p:nvSpPr>
        <p:spPr>
          <a:xfrm>
            <a:off x="2898484" y="1457865"/>
            <a:ext cx="681486" cy="68148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37" y="1612118"/>
            <a:ext cx="372980" cy="372980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95226" y="298472"/>
            <a:ext cx="8245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ea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ea typeface="Times New Roman" panose="02020603050405020304" pitchFamily="18" charset="0"/>
              </a:rPr>
              <a:t>3: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Совершенствование системы управления в сфере культуры, архивного дела и историко-культурного наследия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1E7A8EA8-48FA-43F3-8FE3-6FA1BB797EF9}"/>
              </a:ext>
            </a:extLst>
          </p:cNvPr>
          <p:cNvGrpSpPr/>
          <p:nvPr/>
        </p:nvGrpSpPr>
        <p:grpSpPr>
          <a:xfrm>
            <a:off x="-12192" y="1242626"/>
            <a:ext cx="7859486" cy="89285"/>
            <a:chOff x="947651" y="2754884"/>
            <a:chExt cx="7257566" cy="89285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="" xmlns:a16="http://schemas.microsoft.com/office/drawing/2014/main" id="{F5DDBDC1-897C-409D-9489-D84754F16302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="" xmlns:a16="http://schemas.microsoft.com/office/drawing/2014/main" id="{E5438E87-10CD-40F7-8670-18A129432887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0" name="Рисунок 59">
            <a:extLst>
              <a:ext uri="{FF2B5EF4-FFF2-40B4-BE49-F238E27FC236}">
                <a16:creationId xmlns="" xmlns:a16="http://schemas.microsoft.com/office/drawing/2014/main" id="{018EA010-1D77-4A6F-89EA-98E75BCFFC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241" y="405838"/>
            <a:ext cx="903513" cy="935598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828746" y="2318968"/>
            <a:ext cx="50906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оля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архивных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дел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находящихся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в нормативных условиях, от общего объема дел, хранящихся в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архивах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составит 84,7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% </a:t>
            </a:r>
          </a:p>
          <a:p>
            <a:pPr algn="just"/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54,2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тыс.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единиц архивных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дел особо ценных и наиболее востребованных,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переведенных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в электронный вид, хранящихся в архивах автономного округа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оля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особо ценных архивных документов, на которые создан страховой фонд, от общего количества особо ценных архивных документов составит 64,6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%</a:t>
            </a: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150,5 тыс. единиц архивных дел окружной формы собственности, хранящихся в архивах автономного округа </a:t>
            </a:r>
          </a:p>
        </p:txBody>
      </p:sp>
    </p:spTree>
    <p:extLst>
      <p:ext uri="{BB962C8B-B14F-4D97-AF65-F5344CB8AC3E}">
        <p14:creationId xmlns:p14="http://schemas.microsoft.com/office/powerpoint/2010/main" val="294437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23633" y="2479727"/>
            <a:ext cx="22460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Сохранение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, популяризация и государственная 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охрана объектов культурного наследия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58410" y="2479726"/>
            <a:ext cx="426101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Проведено обследование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технического состояния 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установлены границы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территорий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для не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менее  1 337 объектов культурного наследия</a:t>
            </a:r>
          </a:p>
          <a:p>
            <a:pPr algn="just"/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Ежегодная проверка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состояния 400 объектов культурного наследия</a:t>
            </a:r>
          </a:p>
          <a:p>
            <a:pPr algn="just"/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Выявлено и зарегистрировано не менее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     1,5 тысячи объектов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культурного наследия в едином государственном реестре объектов культурного наследия (памятников истории и культуры) народов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Российской Федерации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18393" y="2479726"/>
            <a:ext cx="21037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Р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уководитель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Службы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государственной охраны объектов культурного наследия Ханты-Мансийского автономного округа – Югры</a:t>
            </a:r>
          </a:p>
          <a:p>
            <a:pPr algn="just"/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Кондрашев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А.Н.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44388" y="1494660"/>
            <a:ext cx="2280293" cy="60157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131387" y="1494658"/>
            <a:ext cx="3010619" cy="6015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88327" y="1494658"/>
            <a:ext cx="2366436" cy="60157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67628" y="1624964"/>
            <a:ext cx="137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Направление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543861" y="1624964"/>
            <a:ext cx="1420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Мероприятия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919346" y="1501854"/>
            <a:ext cx="1575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Ответственные </a:t>
            </a:r>
            <a:endParaRPr lang="en-US" sz="16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исполнители</a:t>
            </a:r>
          </a:p>
        </p:txBody>
      </p:sp>
      <p:sp>
        <p:nvSpPr>
          <p:cNvPr id="48" name="Овал 47"/>
          <p:cNvSpPr/>
          <p:nvPr/>
        </p:nvSpPr>
        <p:spPr>
          <a:xfrm>
            <a:off x="370945" y="1466491"/>
            <a:ext cx="681486" cy="681486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06" y="1577452"/>
            <a:ext cx="459564" cy="459564"/>
          </a:xfrm>
          <a:prstGeom prst="rect">
            <a:avLst/>
          </a:prstGeom>
        </p:spPr>
      </p:pic>
      <p:sp>
        <p:nvSpPr>
          <p:cNvPr id="50" name="Овал 49"/>
          <p:cNvSpPr/>
          <p:nvPr/>
        </p:nvSpPr>
        <p:spPr>
          <a:xfrm>
            <a:off x="6236907" y="1457865"/>
            <a:ext cx="681486" cy="681486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238" y="1573196"/>
            <a:ext cx="450824" cy="450824"/>
          </a:xfrm>
          <a:prstGeom prst="rect">
            <a:avLst/>
          </a:prstGeom>
        </p:spPr>
      </p:pic>
      <p:sp>
        <p:nvSpPr>
          <p:cNvPr id="52" name="Овал 51"/>
          <p:cNvSpPr/>
          <p:nvPr/>
        </p:nvSpPr>
        <p:spPr>
          <a:xfrm>
            <a:off x="2898484" y="1457865"/>
            <a:ext cx="681486" cy="68148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37" y="1612118"/>
            <a:ext cx="372980" cy="372980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349479" y="317574"/>
            <a:ext cx="8245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ea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ea typeface="Times New Roman" panose="02020603050405020304" pitchFamily="18" charset="0"/>
              </a:rPr>
              <a:t>3: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Совершенствование системы управления в сфере культуры, архивного дела и историко-культурного наследия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1E7A8EA8-48FA-43F3-8FE3-6FA1BB797EF9}"/>
              </a:ext>
            </a:extLst>
          </p:cNvPr>
          <p:cNvGrpSpPr/>
          <p:nvPr/>
        </p:nvGrpSpPr>
        <p:grpSpPr>
          <a:xfrm>
            <a:off x="-12192" y="1242626"/>
            <a:ext cx="7859486" cy="89285"/>
            <a:chOff x="947651" y="2754884"/>
            <a:chExt cx="7257566" cy="89285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="" xmlns:a16="http://schemas.microsoft.com/office/drawing/2014/main" id="{F5DDBDC1-897C-409D-9489-D84754F16302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="" xmlns:a16="http://schemas.microsoft.com/office/drawing/2014/main" id="{E5438E87-10CD-40F7-8670-18A129432887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0" name="Рисунок 59">
            <a:extLst>
              <a:ext uri="{FF2B5EF4-FFF2-40B4-BE49-F238E27FC236}">
                <a16:creationId xmlns="" xmlns:a16="http://schemas.microsoft.com/office/drawing/2014/main" id="{018EA010-1D77-4A6F-89EA-98E75BCFFC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241" y="405838"/>
            <a:ext cx="903513" cy="935598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90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691244" y="1533700"/>
            <a:ext cx="7867290" cy="16478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9750" y="236190"/>
            <a:ext cx="7795126" cy="8962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Участие в портфелях проектов, 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направленных на достижение целей 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и показателей указа Президента РФ № 204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80233" y="1866900"/>
            <a:ext cx="676310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Приоритетное направление «Образование»:</a:t>
            </a:r>
            <a:br>
              <a:rPr lang="ru-RU" dirty="0">
                <a:solidFill>
                  <a:schemeClr val="bg1"/>
                </a:solidFill>
                <a:latin typeface="Franklin Gothic Medium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проекты </a:t>
            </a:r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«Система дополнительного образования детей», </a:t>
            </a:r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«Сертификат </a:t>
            </a:r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дополнительного </a:t>
            </a:r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образования»</a:t>
            </a:r>
            <a:endParaRPr lang="ru-RU" dirty="0">
              <a:solidFill>
                <a:schemeClr val="bg1"/>
              </a:solidFill>
              <a:latin typeface="Franklin Gothic Medium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027F8DED-ABDF-4062-96B2-263C340542B8}"/>
              </a:ext>
            </a:extLst>
          </p:cNvPr>
          <p:cNvGrpSpPr/>
          <p:nvPr/>
        </p:nvGrpSpPr>
        <p:grpSpPr>
          <a:xfrm>
            <a:off x="-12192" y="1209967"/>
            <a:ext cx="7859486" cy="89285"/>
            <a:chOff x="947651" y="2754884"/>
            <a:chExt cx="7257566" cy="89285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="" xmlns:a16="http://schemas.microsoft.com/office/drawing/2014/main" id="{18223DB2-1937-4FB8-B66B-6003CA9703C7}"/>
                </a:ext>
              </a:extLst>
            </p:cNvPr>
            <p:cNvSpPr/>
            <p:nvPr/>
          </p:nvSpPr>
          <p:spPr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="" xmlns:a16="http://schemas.microsoft.com/office/drawing/2014/main" id="{5E5A9F21-B096-473F-BF75-74072B04A96E}"/>
                </a:ext>
              </a:extLst>
            </p:cNvPr>
            <p:cNvSpPr/>
            <p:nvPr/>
          </p:nvSpPr>
          <p:spPr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3C18D54C-0883-4BD7-A57F-5AA4BF6461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41" y="373179"/>
            <a:ext cx="903513" cy="93559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914902" y="3973407"/>
            <a:ext cx="741997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dirty="0" smtClean="0">
                <a:solidFill>
                  <a:schemeClr val="bg1"/>
                </a:solidFill>
              </a:rPr>
              <a:t>Проект «Создание </a:t>
            </a:r>
            <a:r>
              <a:rPr lang="ru-RU" dirty="0">
                <a:solidFill>
                  <a:schemeClr val="bg1"/>
                </a:solidFill>
              </a:rPr>
              <a:t>академической истории Ханты-Мансийского автономного округа – Югры</a:t>
            </a:r>
            <a:r>
              <a:rPr lang="ru-RU" dirty="0" smtClean="0">
                <a:solidFill>
                  <a:schemeClr val="bg1"/>
                </a:solidFill>
              </a:rPr>
              <a:t>» (Многовековая Югра)</a:t>
            </a:r>
            <a:endParaRPr lang="ru-RU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698401" y="6309320"/>
            <a:ext cx="28803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12284" y="630002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1244" y="5154886"/>
            <a:ext cx="7867290" cy="151447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00126" y="5474591"/>
            <a:ext cx="741997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Приоритетное направление «Культура»:</a:t>
            </a:r>
            <a:br>
              <a:rPr lang="ru-RU" dirty="0">
                <a:solidFill>
                  <a:schemeClr val="bg1"/>
                </a:solidFill>
                <a:latin typeface="Franklin Gothic Medium" pitchFamily="34" charset="0"/>
              </a:rPr>
            </a:br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проекты «Культурная среда», «Творческие люди</a:t>
            </a:r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», «Цифровая культура</a:t>
            </a:r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»</a:t>
            </a:r>
            <a:endParaRPr lang="ru-RU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1244" y="3341857"/>
            <a:ext cx="7867290" cy="151447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951800" y="3758671"/>
            <a:ext cx="741997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dirty="0">
                <a:solidFill>
                  <a:schemeClr val="bg1"/>
                </a:solidFill>
                <a:latin typeface="Franklin Gothic Medium" pitchFamily="34" charset="0"/>
              </a:rPr>
              <a:t>Проект «Создание академической истории Ханты-Мансийского автономного округа – Югры» (Многовековая Югра)</a:t>
            </a:r>
          </a:p>
        </p:txBody>
      </p:sp>
    </p:spTree>
    <p:extLst>
      <p:ext uri="{BB962C8B-B14F-4D97-AF65-F5344CB8AC3E}">
        <p14:creationId xmlns:p14="http://schemas.microsoft.com/office/powerpoint/2010/main" val="357680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5650</TotalTime>
  <Words>1188</Words>
  <Application>Microsoft Office PowerPoint</Application>
  <PresentationFormat>Экран (4:3)</PresentationFormat>
  <Paragraphs>259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Публичная декларация государственной программы  Ханты-Мансийского автономного округа - Югры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Кибкало Ирина Александровна</cp:lastModifiedBy>
  <cp:revision>255</cp:revision>
  <cp:lastPrinted>2018-10-05T14:35:35Z</cp:lastPrinted>
  <dcterms:created xsi:type="dcterms:W3CDTF">2018-09-04T12:10:47Z</dcterms:created>
  <dcterms:modified xsi:type="dcterms:W3CDTF">2018-10-08T14:26:55Z</dcterms:modified>
</cp:coreProperties>
</file>