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57" r:id="rId4"/>
    <p:sldId id="258" r:id="rId5"/>
    <p:sldId id="260" r:id="rId6"/>
    <p:sldId id="261" r:id="rId7"/>
    <p:sldId id="262" r:id="rId8"/>
    <p:sldId id="259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ru-RU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68760"/>
            <a:ext cx="7488832" cy="2160240"/>
          </a:xfrm>
        </p:spPr>
        <p:txBody>
          <a:bodyPr/>
          <a:lstStyle/>
          <a:p>
            <a:pPr algn="ctr"/>
            <a:r>
              <a:rPr lang="ru-RU" sz="5400" b="1" dirty="0">
                <a:solidFill>
                  <a:schemeClr val="tx1"/>
                </a:solidFill>
              </a:rPr>
              <a:t>Метание мяча</a:t>
            </a:r>
            <a:r>
              <a:rPr lang="en-US" sz="5400" b="1" dirty="0">
                <a:solidFill>
                  <a:schemeClr val="tx1"/>
                </a:solidFill>
              </a:rPr>
              <a:t> </a:t>
            </a:r>
            <a:r>
              <a:rPr lang="ru-RU" sz="5400" b="1" dirty="0">
                <a:solidFill>
                  <a:schemeClr val="tx1"/>
                </a:solidFill>
              </a:rPr>
              <a:t>на дальность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971600" y="5517232"/>
            <a:ext cx="6172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0" indent="0" algn="l" rtl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2800" b="1" i="1" dirty="0">
                <a:latin typeface="Bookman Old Style" pitchFamily="18" charset="0"/>
              </a:rPr>
              <a:t>Методическая разработка для учащихся 5 – 11 классов</a:t>
            </a:r>
          </a:p>
        </p:txBody>
      </p:sp>
    </p:spTree>
    <p:extLst>
      <p:ext uri="{BB962C8B-B14F-4D97-AF65-F5344CB8AC3E}">
        <p14:creationId xmlns:p14="http://schemas.microsoft.com/office/powerpoint/2010/main" val="354689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507288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00FF"/>
                </a:solidFill>
              </a:rPr>
              <a:t>Что можно сказать о метании спортивных снарядов?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2812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Атлет, перенесенный на Луну, способен метнуть ядро в 6 раз дальше, чем на Земле.</a:t>
            </a:r>
          </a:p>
          <a:p>
            <a:r>
              <a:rPr lang="ru-RU" sz="3600" dirty="0">
                <a:solidFill>
                  <a:schemeClr val="tx1"/>
                </a:solidFill>
              </a:rPr>
              <a:t> А спортивное копье на Луне унеслось бы в рекордном броске за стометровую отметку.</a:t>
            </a:r>
          </a:p>
        </p:txBody>
      </p:sp>
    </p:spTree>
    <p:extLst>
      <p:ext uri="{BB962C8B-B14F-4D97-AF65-F5344CB8AC3E}">
        <p14:creationId xmlns:p14="http://schemas.microsoft.com/office/powerpoint/2010/main" val="2013518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913" y="476672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Снаряд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2984"/>
            <a:ext cx="9036496" cy="4144963"/>
          </a:xfrm>
        </p:spPr>
        <p:txBody>
          <a:bodyPr/>
          <a:lstStyle/>
          <a:p>
            <a:r>
              <a:rPr lang="ru-RU" sz="3600" dirty="0">
                <a:solidFill>
                  <a:schemeClr val="tx1"/>
                </a:solidFill>
              </a:rPr>
              <a:t>Снаряды бывают разные: копьё, ядро, граната, мяч, диск и т.д.</a:t>
            </a:r>
          </a:p>
          <a:p>
            <a:r>
              <a:rPr lang="ru-RU" sz="3600" dirty="0">
                <a:solidFill>
                  <a:schemeClr val="tx1"/>
                </a:solidFill>
              </a:rPr>
              <a:t>Чаще всего в школе метают мячи и гранаты.</a:t>
            </a:r>
          </a:p>
          <a:p>
            <a:r>
              <a:rPr lang="ru-RU" sz="3600" dirty="0">
                <a:solidFill>
                  <a:schemeClr val="tx1"/>
                </a:solidFill>
              </a:rPr>
              <a:t>Гранаты весом около 700г. Мячи 350-450г.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28" t="19391" r="22638" b="21712"/>
          <a:stretch/>
        </p:blipFill>
        <p:spPr>
          <a:xfrm>
            <a:off x="5387912" y="3573016"/>
            <a:ext cx="3120091" cy="3166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9" t="22999" r="4368" b="24575"/>
          <a:stretch/>
        </p:blipFill>
        <p:spPr>
          <a:xfrm>
            <a:off x="179512" y="3933056"/>
            <a:ext cx="4536504" cy="26790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305630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648072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Техника метания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08504" cy="4373563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00FF"/>
                </a:solidFill>
              </a:rPr>
              <a:t>Разбег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</a:rPr>
              <a:t>Разбег выполняется строго по прямой линии (длина разбега строго индивидуальна);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</a:rPr>
              <a:t>разбег выполняется с ускорением, но следует помнить, что слишком большая скорость затрудняет правильное выполнение броска.</a:t>
            </a:r>
          </a:p>
          <a:p>
            <a:r>
              <a:rPr lang="ru-RU" sz="3600" b="1" dirty="0">
                <a:solidFill>
                  <a:srgbClr val="0000FF"/>
                </a:solidFill>
              </a:rPr>
              <a:t>Замах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/>
                </a:solidFill>
              </a:rPr>
              <a:t>в конце разбега разогнуть руку и выполнить замах назад;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/>
                </a:solidFill>
              </a:rPr>
              <a:t>одновременно поворачивать туловище направо;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/>
                </a:solidFill>
              </a:rPr>
              <a:t>затем выполняется «</a:t>
            </a:r>
            <a:r>
              <a:rPr lang="ru-RU" sz="2200" dirty="0" err="1">
                <a:solidFill>
                  <a:schemeClr val="tx1"/>
                </a:solidFill>
              </a:rPr>
              <a:t>скрестный</a:t>
            </a:r>
            <a:r>
              <a:rPr lang="ru-RU" sz="2200" dirty="0">
                <a:solidFill>
                  <a:schemeClr val="tx1"/>
                </a:solidFill>
              </a:rPr>
              <a:t> шаг», т.е. выполняется шаг правой ногой носком кнаружи, с поворотом таза в ту же сторону;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/>
                </a:solidFill>
              </a:rPr>
              <a:t>этот шаг выполняется значительно быстрее других, чтобы обогнать туловище.</a:t>
            </a:r>
          </a:p>
        </p:txBody>
      </p:sp>
    </p:spTree>
    <p:extLst>
      <p:ext uri="{BB962C8B-B14F-4D97-AF65-F5344CB8AC3E}">
        <p14:creationId xmlns:p14="http://schemas.microsoft.com/office/powerpoint/2010/main" val="99407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3" y="332656"/>
            <a:ext cx="9036497" cy="4464496"/>
          </a:xfrm>
        </p:spPr>
        <p:txBody>
          <a:bodyPr>
            <a:normAutofit lnSpcReduction="10000"/>
          </a:bodyPr>
          <a:lstStyle/>
          <a:p>
            <a:r>
              <a:rPr lang="ru-RU" sz="3400" b="1" dirty="0">
                <a:solidFill>
                  <a:srgbClr val="0000FF"/>
                </a:solidFill>
              </a:rPr>
              <a:t>Бросок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</a:rPr>
              <a:t>Левая нога ставится немного влево от линии разбега;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</a:rPr>
              <a:t>туловище энергично поворачивается грудью к направлению разбега;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</a:rPr>
              <a:t>рука, слегка сгибаясь в локте, проходит над правым плечом, и снаряд выбрасывается вверх-вперед.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Особое внимание надо обращать на то, чтобы рука со снарядом сначала отставала от туловища, создавая этим условия для броска. Эти движения в сочетании с выпрямлением ног способствуют мощному броску.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0" r="4912"/>
          <a:stretch/>
        </p:blipFill>
        <p:spPr>
          <a:xfrm>
            <a:off x="35496" y="4404998"/>
            <a:ext cx="9001000" cy="24083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56358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7848872" cy="604867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5100" b="1" dirty="0">
                <a:solidFill>
                  <a:srgbClr val="FF0000"/>
                </a:solidFill>
              </a:rPr>
              <a:t>Ошибки, допускаемые при метании: </a:t>
            </a:r>
          </a:p>
          <a:p>
            <a:r>
              <a:rPr lang="ru-RU" sz="3600" dirty="0">
                <a:solidFill>
                  <a:schemeClr val="tx1"/>
                </a:solidFill>
              </a:rPr>
              <a:t>Держание мяча слишком крепко 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или слишком слабо.</a:t>
            </a:r>
          </a:p>
          <a:p>
            <a:endParaRPr lang="ru-RU" sz="3600" dirty="0">
              <a:solidFill>
                <a:schemeClr val="tx1"/>
              </a:solidFill>
            </a:endParaRPr>
          </a:p>
          <a:p>
            <a:endParaRPr lang="ru-RU" sz="3600" dirty="0">
              <a:solidFill>
                <a:schemeClr val="tx1"/>
              </a:solidFill>
            </a:endParaRPr>
          </a:p>
          <a:p>
            <a:endParaRPr lang="ru-RU" sz="3600" dirty="0">
              <a:solidFill>
                <a:schemeClr val="tx1"/>
              </a:solidFill>
            </a:endParaRPr>
          </a:p>
          <a:p>
            <a:r>
              <a:rPr lang="ru-RU" sz="3600" dirty="0">
                <a:solidFill>
                  <a:schemeClr val="tx1"/>
                </a:solidFill>
              </a:rPr>
              <a:t>Таз и правая нога слишком 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вывернуты вправо.</a:t>
            </a:r>
          </a:p>
          <a:p>
            <a:endParaRPr lang="ru-RU" sz="3600" dirty="0">
              <a:solidFill>
                <a:schemeClr val="tx1"/>
              </a:solidFill>
            </a:endParaRPr>
          </a:p>
          <a:p>
            <a:endParaRPr lang="ru-RU" sz="3600" dirty="0">
              <a:solidFill>
                <a:schemeClr val="tx1"/>
              </a:solidFill>
            </a:endParaRPr>
          </a:p>
          <a:p>
            <a:endParaRPr lang="ru-RU" sz="3600" dirty="0">
              <a:solidFill>
                <a:schemeClr val="tx1"/>
              </a:solidFill>
            </a:endParaRPr>
          </a:p>
          <a:p>
            <a:r>
              <a:rPr lang="ru-RU" sz="3600" dirty="0">
                <a:solidFill>
                  <a:schemeClr val="tx1"/>
                </a:solidFill>
              </a:rPr>
              <a:t>Метающая рука не полностью 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выпрямлена.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980728"/>
            <a:ext cx="2772309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648" y="2608719"/>
            <a:ext cx="2016224" cy="20743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899" y="4725144"/>
            <a:ext cx="2191945" cy="19962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61574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928" y="404664"/>
            <a:ext cx="6938298" cy="65973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b="0" dirty="0">
                <a:solidFill>
                  <a:schemeClr val="tx1"/>
                </a:solidFill>
              </a:rPr>
              <a:t>При броске метающая рука слишком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0" dirty="0">
                <a:solidFill>
                  <a:schemeClr val="tx1"/>
                </a:solidFill>
              </a:rPr>
              <a:t>отводится в сторону от туловища.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2800" b="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2800" b="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b="0" dirty="0">
                <a:solidFill>
                  <a:schemeClr val="tx1"/>
                </a:solidFill>
              </a:rPr>
              <a:t>При броске голова и верхняя часть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0" dirty="0">
                <a:solidFill>
                  <a:schemeClr val="tx1"/>
                </a:solidFill>
              </a:rPr>
              <a:t>туловища отклоняются влево.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2800" b="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2800" b="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b="0" dirty="0">
                <a:solidFill>
                  <a:schemeClr val="tx1"/>
                </a:solidFill>
              </a:rPr>
              <a:t>Левая нога «стопорит», в результате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0" dirty="0">
                <a:solidFill>
                  <a:schemeClr val="tx1"/>
                </a:solidFill>
              </a:rPr>
              <a:t> чего метатель сгибается в пояснице.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2800" b="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2800" b="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2800" b="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b="0" dirty="0">
                <a:solidFill>
                  <a:schemeClr val="tx1"/>
                </a:solidFill>
              </a:rPr>
              <a:t>Правая нога выставлена вперед, поэтому невозможно нормальное перенесение усилия.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11515"/>
            <a:ext cx="1483719" cy="1831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23" y="2204864"/>
            <a:ext cx="1771824" cy="15407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604" y="3830478"/>
            <a:ext cx="1505270" cy="13519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035" y="5273047"/>
            <a:ext cx="1752995" cy="1559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0" y="-99392"/>
            <a:ext cx="86510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Ошибки, допускаемые при метании: </a:t>
            </a:r>
          </a:p>
        </p:txBody>
      </p:sp>
    </p:spTree>
    <p:extLst>
      <p:ext uri="{BB962C8B-B14F-4D97-AF65-F5344CB8AC3E}">
        <p14:creationId xmlns:p14="http://schemas.microsoft.com/office/powerpoint/2010/main" val="1113499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7620000" cy="12241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dirty="0">
                <a:solidFill>
                  <a:schemeClr val="tx1"/>
                </a:solidFill>
              </a:rPr>
              <a:t>Если все сделано правильно,  то снаряд улетит минимум на 30-35 метров.</a:t>
            </a:r>
          </a:p>
        </p:txBody>
      </p:sp>
      <p:pic>
        <p:nvPicPr>
          <p:cNvPr id="1026" name="Picture 2" descr="C:\Users\Геллерт\Desktop\sports-1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8295" y="2708920"/>
            <a:ext cx="9687845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73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Геллерт\Desktop\c9d3f00821fb9637155eeb92fc164a8b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36712"/>
            <a:ext cx="7591971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438658"/>
      </p:ext>
    </p:extLst>
  </p:cSld>
  <p:clrMapOvr>
    <a:masterClrMapping/>
  </p:clrMapOvr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TM01859866[[fn=Макрос]]</Template>
  <TotalTime>128</TotalTime>
  <Words>335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Bookman Old Style</vt:lpstr>
      <vt:lpstr>Calibri</vt:lpstr>
      <vt:lpstr>Georgia</vt:lpstr>
      <vt:lpstr>Wingdings</vt:lpstr>
      <vt:lpstr>Macro</vt:lpstr>
      <vt:lpstr>Метание мяча на дальность</vt:lpstr>
      <vt:lpstr>Что можно сказать о метании спортивных снарядов? </vt:lpstr>
      <vt:lpstr>Снаряд</vt:lpstr>
      <vt:lpstr>Техника метания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Метание мяча.</dc:title>
  <dc:creator>Анна Яцун</dc:creator>
  <cp:lastModifiedBy>Анна Яцун</cp:lastModifiedBy>
  <cp:revision>10</cp:revision>
  <dcterms:modified xsi:type="dcterms:W3CDTF">2020-04-11T06:33:42Z</dcterms:modified>
</cp:coreProperties>
</file>